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2" r:id="rId2"/>
    <p:sldId id="274" r:id="rId3"/>
    <p:sldId id="321" r:id="rId4"/>
    <p:sldId id="276" r:id="rId5"/>
    <p:sldId id="336" r:id="rId6"/>
    <p:sldId id="280" r:id="rId7"/>
    <p:sldId id="290" r:id="rId8"/>
    <p:sldId id="337" r:id="rId9"/>
    <p:sldId id="338" r:id="rId10"/>
    <p:sldId id="339" r:id="rId11"/>
    <p:sldId id="286" r:id="rId12"/>
    <p:sldId id="340" r:id="rId13"/>
    <p:sldId id="341" r:id="rId14"/>
    <p:sldId id="342" r:id="rId15"/>
    <p:sldId id="344" r:id="rId16"/>
    <p:sldId id="343" r:id="rId17"/>
    <p:sldId id="345" r:id="rId18"/>
    <p:sldId id="346" r:id="rId19"/>
    <p:sldId id="348" r:id="rId20"/>
    <p:sldId id="349" r:id="rId21"/>
    <p:sldId id="350" r:id="rId22"/>
    <p:sldId id="356" r:id="rId23"/>
    <p:sldId id="352" r:id="rId24"/>
    <p:sldId id="331" r:id="rId25"/>
    <p:sldId id="351" r:id="rId26"/>
    <p:sldId id="327" r:id="rId27"/>
    <p:sldId id="353" r:id="rId28"/>
    <p:sldId id="326" r:id="rId29"/>
    <p:sldId id="283" r:id="rId30"/>
    <p:sldId id="284" r:id="rId31"/>
    <p:sldId id="285" r:id="rId32"/>
    <p:sldId id="275" r:id="rId33"/>
    <p:sldId id="328" r:id="rId34"/>
    <p:sldId id="329" r:id="rId35"/>
    <p:sldId id="330" r:id="rId36"/>
    <p:sldId id="333" r:id="rId37"/>
    <p:sldId id="334" r:id="rId38"/>
    <p:sldId id="335" r:id="rId39"/>
    <p:sldId id="354" r:id="rId40"/>
    <p:sldId id="355" r:id="rId41"/>
  </p:sldIdLst>
  <p:sldSz cx="9144000" cy="6858000" type="screen4x3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umimoji="1" sz="2800" b="1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sz="2800" b="1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sz="2800" b="1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sz="2800" b="1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sz="2800" b="1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5pPr>
    <a:lvl6pPr marL="2286000" algn="l" defTabSz="914400" rtl="0" eaLnBrk="1" latinLnBrk="0" hangingPunct="1">
      <a:defRPr kumimoji="1" sz="2800" b="1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6pPr>
    <a:lvl7pPr marL="2743200" algn="l" defTabSz="914400" rtl="0" eaLnBrk="1" latinLnBrk="0" hangingPunct="1">
      <a:defRPr kumimoji="1" sz="2800" b="1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7pPr>
    <a:lvl8pPr marL="3200400" algn="l" defTabSz="914400" rtl="0" eaLnBrk="1" latinLnBrk="0" hangingPunct="1">
      <a:defRPr kumimoji="1" sz="2800" b="1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8pPr>
    <a:lvl9pPr marL="3657600" algn="l" defTabSz="914400" rtl="0" eaLnBrk="1" latinLnBrk="0" hangingPunct="1">
      <a:defRPr kumimoji="1" sz="2800" b="1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D2DB3"/>
    <a:srgbClr val="00966F"/>
    <a:srgbClr val="666699"/>
    <a:srgbClr val="990033"/>
    <a:srgbClr val="CC6600"/>
    <a:srgbClr val="CC0000"/>
    <a:srgbClr val="FF0000"/>
    <a:srgbClr val="EBA45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>
      <p:cViewPr varScale="1">
        <p:scale>
          <a:sx n="114" d="100"/>
          <a:sy n="114" d="100"/>
        </p:scale>
        <p:origin x="-1554" y="-1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558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png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739637C-4640-4950-96CD-3E72B6D71DD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 spd="slow">
    <p:wheel spokes="8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F40E222-F174-4EB4-A8D4-7340443C27D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 spd="slow">
    <p:wheel spokes="8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8CE3995-7373-490E-A776-E0843EF1661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 spd="slow">
    <p:wheel spokes="8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4EC8870-E378-4487-80FD-F18AAE64994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 spd="slow">
    <p:wheel spokes="8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A488410-70C9-48C0-892C-3A7898DC366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 spd="slow">
    <p:wheel spokes="8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AA9E24A-5452-4837-A197-21DF62E454D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 spd="slow">
    <p:wheel spokes="8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ED3BE2E-B8A9-4ADF-974A-53F8AF36BD7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 spd="slow">
    <p:wheel spokes="8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37AF25E-D222-4388-BD33-6940F143103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 spd="slow">
    <p:wheel spokes="8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2EC4A1B-2B0B-4365-A7CB-85131DA12E2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 spd="slow">
    <p:wheel spokes="8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B2CAA1D-82D8-40CC-AD9C-6374F1B9E7A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 spd="slow">
    <p:wheel spokes="8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4DA6379-07BF-45EA-8319-6103145F439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 spd="slow">
    <p:wheel spokes="8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b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b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b="0"/>
            </a:lvl1pPr>
          </a:lstStyle>
          <a:p>
            <a:pPr>
              <a:defRPr/>
            </a:pPr>
            <a:fld id="{739077F3-18C9-4B72-82C4-101518ADA0C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wheel spokes="8"/>
  </p:transition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  <a:ea typeface="黑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  <a:ea typeface="黑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  <a:ea typeface="黑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  <a:ea typeface="黑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../../../&#39640;&#19968;&#29983;&#29289;05/&#24517;&#20462;2/&#31532;&#19977;&#31456;&#36951;&#20256;&#19982;&#26579;&#33394;&#20307;/&#24615;&#21035;&#20915;&#23450;&#21644;&#20276;&#24615;&#36951;&#20256;/&#20276;&#24615;&#36951;&#20256;003079&#26519;&#26032;&#26472;/zuhe01.swf" TargetMode="Externa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wmf"/><Relationship Id="rId2" Type="http://schemas.openxmlformats.org/officeDocument/2006/relationships/image" Target="../media/image17.wm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slide" Target="slide9.xml"/><Relationship Id="rId5" Type="http://schemas.openxmlformats.org/officeDocument/2006/relationships/image" Target="../media/image20.jpe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jpeg"/><Relationship Id="rId7" Type="http://schemas.openxmlformats.org/officeDocument/2006/relationships/image" Target="../media/image9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6.jpeg"/><Relationship Id="rId9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 Box 2"/>
          <p:cNvSpPr txBox="1">
            <a:spLocks noChangeArrowheads="1"/>
          </p:cNvSpPr>
          <p:nvPr/>
        </p:nvSpPr>
        <p:spPr bwMode="auto">
          <a:xfrm>
            <a:off x="2411413" y="1196975"/>
            <a:ext cx="3095625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5400">
                <a:solidFill>
                  <a:srgbClr val="FF0066"/>
                </a:solidFill>
                <a:latin typeface="华文新魏" pitchFamily="2" charset="-122"/>
                <a:ea typeface="华文新魏" pitchFamily="2" charset="-122"/>
              </a:rPr>
              <a:t>伴性遗传 </a:t>
            </a:r>
          </a:p>
        </p:txBody>
      </p:sp>
      <p:pic>
        <p:nvPicPr>
          <p:cNvPr id="3075" name="Picture 3" descr="cousin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953000" y="2438400"/>
            <a:ext cx="3779838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6" name="Text Box 4"/>
          <p:cNvSpPr txBox="1">
            <a:spLocks noChangeArrowheads="1"/>
          </p:cNvSpPr>
          <p:nvPr/>
        </p:nvSpPr>
        <p:spPr bwMode="auto">
          <a:xfrm>
            <a:off x="1403350" y="2636838"/>
            <a:ext cx="4505325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TW" b="0">
                <a:solidFill>
                  <a:schemeClr val="accent2"/>
                </a:solidFill>
                <a:latin typeface="Arial Black" pitchFamily="34" charset="0"/>
                <a:ea typeface="PMingLiU" pitchFamily="18" charset="-120"/>
              </a:rPr>
              <a:t>sex-linked inheritance</a:t>
            </a:r>
            <a:endParaRPr lang="en-US" altLang="zh-CN" b="0">
              <a:solidFill>
                <a:schemeClr val="accent2"/>
              </a:solidFill>
              <a:latin typeface="Arial Black" pitchFamily="34" charset="0"/>
              <a:ea typeface="PMingLiU" pitchFamily="18" charset="-120"/>
            </a:endParaRPr>
          </a:p>
        </p:txBody>
      </p:sp>
    </p:spTree>
  </p:cSld>
  <p:clrMapOvr>
    <a:masterClrMapping/>
  </p:clrMapOvr>
  <p:transition spd="slow">
    <p:wheel spokes="8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ext Box 4"/>
          <p:cNvSpPr txBox="1">
            <a:spLocks noChangeArrowheads="1"/>
          </p:cNvSpPr>
          <p:nvPr/>
        </p:nvSpPr>
        <p:spPr bwMode="auto">
          <a:xfrm>
            <a:off x="395288" y="285750"/>
            <a:ext cx="8351837" cy="6556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>
                <a:latin typeface="华文中宋"/>
                <a:ea typeface="华文中宋"/>
                <a:cs typeface="华文中宋"/>
              </a:rPr>
              <a:t>1</a:t>
            </a:r>
            <a:r>
              <a:rPr lang="zh-CN" altLang="en-US">
                <a:latin typeface="华文中宋"/>
                <a:ea typeface="华文中宋"/>
                <a:cs typeface="华文中宋"/>
              </a:rPr>
              <a:t>、</a:t>
            </a:r>
            <a:r>
              <a:rPr lang="en-US" altLang="zh-CN">
                <a:latin typeface="华文中宋"/>
                <a:ea typeface="华文中宋"/>
                <a:cs typeface="华文中宋"/>
              </a:rPr>
              <a:t>Ⅰ</a:t>
            </a:r>
            <a:r>
              <a:rPr lang="zh-CN" altLang="en-US">
                <a:latin typeface="华文中宋"/>
                <a:ea typeface="华文中宋"/>
                <a:cs typeface="华文中宋"/>
              </a:rPr>
              <a:t>代</a:t>
            </a:r>
            <a:r>
              <a:rPr lang="en-US" altLang="zh-CN">
                <a:latin typeface="华文中宋"/>
                <a:ea typeface="华文中宋"/>
                <a:cs typeface="华文中宋"/>
              </a:rPr>
              <a:t>1</a:t>
            </a:r>
            <a:r>
              <a:rPr lang="zh-CN" altLang="en-US">
                <a:latin typeface="华文中宋"/>
                <a:ea typeface="华文中宋"/>
                <a:cs typeface="华文中宋"/>
              </a:rPr>
              <a:t>号是色盲患者，他将色盲基因传给了</a:t>
            </a:r>
            <a:r>
              <a:rPr lang="en-US" altLang="zh-CN">
                <a:latin typeface="华文中宋"/>
                <a:ea typeface="华文中宋"/>
                <a:cs typeface="华文中宋"/>
              </a:rPr>
              <a:t>Ⅱ</a:t>
            </a:r>
            <a:r>
              <a:rPr lang="zh-CN" altLang="en-US">
                <a:latin typeface="华文中宋"/>
                <a:ea typeface="华文中宋"/>
                <a:cs typeface="华文中宋"/>
              </a:rPr>
              <a:t>代中的几号？ </a:t>
            </a:r>
          </a:p>
          <a:p>
            <a:endParaRPr lang="zh-CN" altLang="en-US">
              <a:latin typeface="华文中宋"/>
              <a:ea typeface="华文中宋"/>
              <a:cs typeface="华文中宋"/>
            </a:endParaRPr>
          </a:p>
          <a:p>
            <a:endParaRPr lang="zh-CN" altLang="en-US">
              <a:latin typeface="华文中宋"/>
              <a:ea typeface="华文中宋"/>
              <a:cs typeface="华文中宋"/>
            </a:endParaRPr>
          </a:p>
          <a:p>
            <a:endParaRPr lang="en-US" altLang="zh-CN">
              <a:latin typeface="华文中宋"/>
              <a:ea typeface="华文中宋"/>
              <a:cs typeface="华文中宋"/>
            </a:endParaRPr>
          </a:p>
          <a:p>
            <a:endParaRPr lang="en-US" altLang="zh-CN">
              <a:latin typeface="华文中宋"/>
              <a:ea typeface="华文中宋"/>
              <a:cs typeface="华文中宋"/>
            </a:endParaRPr>
          </a:p>
          <a:p>
            <a:endParaRPr lang="en-US" altLang="zh-CN">
              <a:latin typeface="华文中宋"/>
              <a:ea typeface="华文中宋"/>
              <a:cs typeface="华文中宋"/>
            </a:endParaRPr>
          </a:p>
          <a:p>
            <a:endParaRPr lang="en-US" altLang="zh-CN">
              <a:latin typeface="华文中宋"/>
              <a:ea typeface="华文中宋"/>
              <a:cs typeface="华文中宋"/>
            </a:endParaRPr>
          </a:p>
          <a:p>
            <a:r>
              <a:rPr lang="en-US" altLang="zh-CN">
                <a:latin typeface="华文中宋"/>
                <a:ea typeface="华文中宋"/>
                <a:cs typeface="华文中宋"/>
              </a:rPr>
              <a:t>2</a:t>
            </a:r>
            <a:r>
              <a:rPr lang="zh-CN" altLang="en-US">
                <a:latin typeface="华文中宋"/>
                <a:ea typeface="华文中宋"/>
                <a:cs typeface="华文中宋"/>
              </a:rPr>
              <a:t>、</a:t>
            </a:r>
            <a:r>
              <a:rPr lang="en-US" altLang="zh-CN">
                <a:latin typeface="华文中宋"/>
                <a:ea typeface="华文中宋"/>
                <a:cs typeface="华文中宋"/>
              </a:rPr>
              <a:t>Ⅰ</a:t>
            </a:r>
            <a:r>
              <a:rPr lang="zh-CN" altLang="en-US">
                <a:latin typeface="华文中宋"/>
                <a:ea typeface="华文中宋"/>
                <a:cs typeface="华文中宋"/>
              </a:rPr>
              <a:t>代</a:t>
            </a:r>
            <a:r>
              <a:rPr lang="en-US" altLang="zh-CN">
                <a:latin typeface="华文中宋"/>
                <a:ea typeface="华文中宋"/>
                <a:cs typeface="华文中宋"/>
              </a:rPr>
              <a:t>1</a:t>
            </a:r>
            <a:r>
              <a:rPr lang="zh-CN" altLang="en-US">
                <a:latin typeface="华文中宋"/>
                <a:ea typeface="华文中宋"/>
                <a:cs typeface="华文中宋"/>
              </a:rPr>
              <a:t>号是否将色盲基因传给了</a:t>
            </a:r>
            <a:r>
              <a:rPr lang="en-US" altLang="zh-CN">
                <a:latin typeface="华文中宋"/>
                <a:ea typeface="华文中宋"/>
                <a:cs typeface="华文中宋"/>
              </a:rPr>
              <a:t>Ⅱ</a:t>
            </a:r>
            <a:r>
              <a:rPr lang="zh-CN" altLang="en-US">
                <a:latin typeface="华文中宋"/>
                <a:ea typeface="华文中宋"/>
                <a:cs typeface="华文中宋"/>
              </a:rPr>
              <a:t>代</a:t>
            </a:r>
            <a:r>
              <a:rPr lang="en-US" altLang="zh-CN">
                <a:latin typeface="华文中宋"/>
                <a:ea typeface="华文中宋"/>
                <a:cs typeface="华文中宋"/>
              </a:rPr>
              <a:t>2</a:t>
            </a:r>
            <a:r>
              <a:rPr lang="zh-CN" altLang="en-US">
                <a:latin typeface="华文中宋"/>
                <a:ea typeface="华文中宋"/>
                <a:cs typeface="华文中宋"/>
              </a:rPr>
              <a:t>号？这说明红绿色盲基因是位于Ｘ染色体，还是Ｙ染色体上？</a:t>
            </a:r>
          </a:p>
          <a:p>
            <a:endParaRPr lang="zh-CN" altLang="en-US">
              <a:latin typeface="华文中宋"/>
              <a:ea typeface="华文中宋"/>
              <a:cs typeface="华文中宋"/>
            </a:endParaRPr>
          </a:p>
          <a:p>
            <a:endParaRPr lang="zh-CN" altLang="en-US">
              <a:latin typeface="华文中宋"/>
              <a:ea typeface="华文中宋"/>
              <a:cs typeface="华文中宋"/>
            </a:endParaRPr>
          </a:p>
          <a:p>
            <a:r>
              <a:rPr lang="en-US" altLang="zh-CN">
                <a:latin typeface="华文中宋"/>
                <a:ea typeface="华文中宋"/>
                <a:cs typeface="华文中宋"/>
              </a:rPr>
              <a:t>3</a:t>
            </a:r>
            <a:r>
              <a:rPr lang="zh-CN" altLang="en-US">
                <a:latin typeface="华文中宋"/>
                <a:ea typeface="华文中宋"/>
                <a:cs typeface="华文中宋"/>
              </a:rPr>
              <a:t>、红绿色盲基因是显性基因，还是隐性基因？</a:t>
            </a:r>
          </a:p>
          <a:p>
            <a:endParaRPr lang="zh-CN" altLang="en-US">
              <a:latin typeface="华文中宋"/>
              <a:ea typeface="华文中宋"/>
              <a:cs typeface="华文中宋"/>
            </a:endParaRPr>
          </a:p>
          <a:p>
            <a:endParaRPr lang="en-US" altLang="zh-CN">
              <a:latin typeface="华文中宋"/>
              <a:ea typeface="华文中宋"/>
              <a:cs typeface="华文中宋"/>
            </a:endParaRPr>
          </a:p>
        </p:txBody>
      </p:sp>
      <p:sp>
        <p:nvSpPr>
          <p:cNvPr id="12291" name="Text Box 5"/>
          <p:cNvSpPr txBox="1">
            <a:spLocks noChangeArrowheads="1"/>
          </p:cNvSpPr>
          <p:nvPr/>
        </p:nvSpPr>
        <p:spPr bwMode="auto">
          <a:xfrm>
            <a:off x="500063" y="1571625"/>
            <a:ext cx="960437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3200">
                <a:solidFill>
                  <a:srgbClr val="FF0000"/>
                </a:solidFill>
                <a:ea typeface="华文中宋"/>
                <a:cs typeface="华文中宋"/>
              </a:rPr>
              <a:t>5</a:t>
            </a:r>
            <a:r>
              <a:rPr lang="zh-CN" altLang="en-US" sz="3200">
                <a:solidFill>
                  <a:srgbClr val="FF0000"/>
                </a:solidFill>
                <a:ea typeface="华文中宋"/>
                <a:cs typeface="华文中宋"/>
              </a:rPr>
              <a:t>号</a:t>
            </a:r>
          </a:p>
        </p:txBody>
      </p:sp>
      <p:sp>
        <p:nvSpPr>
          <p:cNvPr id="12292" name="Text Box 6"/>
          <p:cNvSpPr txBox="1">
            <a:spLocks noChangeArrowheads="1"/>
          </p:cNvSpPr>
          <p:nvPr/>
        </p:nvSpPr>
        <p:spPr bwMode="auto">
          <a:xfrm>
            <a:off x="357188" y="4786313"/>
            <a:ext cx="6500812" cy="57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200">
                <a:solidFill>
                  <a:srgbClr val="FF0000"/>
                </a:solidFill>
                <a:ea typeface="华文中宋"/>
                <a:cs typeface="华文中宋"/>
              </a:rPr>
              <a:t>没有，红绿色盲基因位于Ｘ染色体</a:t>
            </a:r>
          </a:p>
        </p:txBody>
      </p:sp>
      <p:sp>
        <p:nvSpPr>
          <p:cNvPr id="12293" name="Text Box 7"/>
          <p:cNvSpPr txBox="1">
            <a:spLocks noChangeArrowheads="1"/>
          </p:cNvSpPr>
          <p:nvPr/>
        </p:nvSpPr>
        <p:spPr bwMode="auto">
          <a:xfrm>
            <a:off x="500063" y="6072188"/>
            <a:ext cx="5072062" cy="57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200">
                <a:solidFill>
                  <a:srgbClr val="FF0000"/>
                </a:solidFill>
                <a:ea typeface="华文中宋"/>
                <a:cs typeface="华文中宋"/>
              </a:rPr>
              <a:t>红绿色盲基因是隐性基因</a:t>
            </a:r>
          </a:p>
        </p:txBody>
      </p:sp>
      <p:grpSp>
        <p:nvGrpSpPr>
          <p:cNvPr id="12294" name="Group 84"/>
          <p:cNvGrpSpPr>
            <a:grpSpLocks/>
          </p:cNvGrpSpPr>
          <p:nvPr/>
        </p:nvGrpSpPr>
        <p:grpSpPr bwMode="auto">
          <a:xfrm>
            <a:off x="2571750" y="857250"/>
            <a:ext cx="6178550" cy="2714625"/>
            <a:chOff x="144" y="346"/>
            <a:chExt cx="5494" cy="2105"/>
          </a:xfrm>
        </p:grpSpPr>
        <p:sp>
          <p:nvSpPr>
            <p:cNvPr id="12295" name="Line 8"/>
            <p:cNvSpPr>
              <a:spLocks noChangeShapeType="1"/>
            </p:cNvSpPr>
            <p:nvPr/>
          </p:nvSpPr>
          <p:spPr bwMode="auto">
            <a:xfrm>
              <a:off x="2400" y="960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296" name="Line 9"/>
            <p:cNvSpPr>
              <a:spLocks noChangeShapeType="1"/>
            </p:cNvSpPr>
            <p:nvPr/>
          </p:nvSpPr>
          <p:spPr bwMode="auto">
            <a:xfrm>
              <a:off x="4560" y="960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297" name="Rectangle 10"/>
            <p:cNvSpPr>
              <a:spLocks noChangeArrowheads="1"/>
            </p:cNvSpPr>
            <p:nvPr/>
          </p:nvSpPr>
          <p:spPr bwMode="auto">
            <a:xfrm>
              <a:off x="2256" y="384"/>
              <a:ext cx="240" cy="24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298" name="Oval 11"/>
            <p:cNvSpPr>
              <a:spLocks noChangeArrowheads="1"/>
            </p:cNvSpPr>
            <p:nvPr/>
          </p:nvSpPr>
          <p:spPr bwMode="auto">
            <a:xfrm>
              <a:off x="4176" y="432"/>
              <a:ext cx="240" cy="240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299" name="Rectangle 12"/>
            <p:cNvSpPr>
              <a:spLocks noChangeArrowheads="1"/>
            </p:cNvSpPr>
            <p:nvPr/>
          </p:nvSpPr>
          <p:spPr bwMode="auto">
            <a:xfrm>
              <a:off x="2304" y="1104"/>
              <a:ext cx="240" cy="240"/>
            </a:xfrm>
            <a:prstGeom prst="rect">
              <a:avLst/>
            </a:prstGeom>
            <a:solidFill>
              <a:srgbClr val="FFFFFF"/>
            </a:solidFill>
            <a:ln w="222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300" name="Oval 13"/>
            <p:cNvSpPr>
              <a:spLocks noChangeArrowheads="1"/>
            </p:cNvSpPr>
            <p:nvPr/>
          </p:nvSpPr>
          <p:spPr bwMode="auto">
            <a:xfrm>
              <a:off x="4464" y="1104"/>
              <a:ext cx="240" cy="240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301" name="Oval 14"/>
            <p:cNvSpPr>
              <a:spLocks noChangeArrowheads="1"/>
            </p:cNvSpPr>
            <p:nvPr/>
          </p:nvSpPr>
          <p:spPr bwMode="auto">
            <a:xfrm>
              <a:off x="3120" y="1104"/>
              <a:ext cx="240" cy="240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302" name="Rectangle 15"/>
            <p:cNvSpPr>
              <a:spLocks noChangeArrowheads="1"/>
            </p:cNvSpPr>
            <p:nvPr/>
          </p:nvSpPr>
          <p:spPr bwMode="auto">
            <a:xfrm>
              <a:off x="4992" y="1104"/>
              <a:ext cx="240" cy="240"/>
            </a:xfrm>
            <a:prstGeom prst="rect">
              <a:avLst/>
            </a:prstGeom>
            <a:solidFill>
              <a:schemeClr val="bg1"/>
            </a:solidFill>
            <a:ln w="222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303" name="Text Box 16"/>
            <p:cNvSpPr txBox="1">
              <a:spLocks noChangeArrowheads="1"/>
            </p:cNvSpPr>
            <p:nvPr/>
          </p:nvSpPr>
          <p:spPr bwMode="auto">
            <a:xfrm>
              <a:off x="1824" y="384"/>
              <a:ext cx="336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400">
                  <a:latin typeface="华文中宋"/>
                  <a:ea typeface="华文中宋"/>
                  <a:cs typeface="华文中宋"/>
                </a:rPr>
                <a:t>1</a:t>
              </a:r>
            </a:p>
          </p:txBody>
        </p:sp>
        <p:sp>
          <p:nvSpPr>
            <p:cNvPr id="12304" name="Text Box 17"/>
            <p:cNvSpPr txBox="1">
              <a:spLocks noChangeArrowheads="1"/>
            </p:cNvSpPr>
            <p:nvPr/>
          </p:nvSpPr>
          <p:spPr bwMode="auto">
            <a:xfrm>
              <a:off x="4512" y="432"/>
              <a:ext cx="384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400">
                  <a:latin typeface="华文中宋"/>
                  <a:ea typeface="华文中宋"/>
                  <a:cs typeface="华文中宋"/>
                </a:rPr>
                <a:t>2</a:t>
              </a:r>
            </a:p>
          </p:txBody>
        </p:sp>
        <p:sp>
          <p:nvSpPr>
            <p:cNvPr id="12305" name="Text Box 18"/>
            <p:cNvSpPr txBox="1">
              <a:spLocks noChangeArrowheads="1"/>
            </p:cNvSpPr>
            <p:nvPr/>
          </p:nvSpPr>
          <p:spPr bwMode="auto">
            <a:xfrm>
              <a:off x="4176" y="1104"/>
              <a:ext cx="144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400">
                  <a:latin typeface="华文中宋"/>
                  <a:ea typeface="华文中宋"/>
                  <a:cs typeface="华文中宋"/>
                </a:rPr>
                <a:t>5</a:t>
              </a:r>
            </a:p>
          </p:txBody>
        </p:sp>
        <p:sp>
          <p:nvSpPr>
            <p:cNvPr id="12306" name="Text Box 19"/>
            <p:cNvSpPr txBox="1">
              <a:spLocks noChangeArrowheads="1"/>
            </p:cNvSpPr>
            <p:nvPr/>
          </p:nvSpPr>
          <p:spPr bwMode="auto">
            <a:xfrm>
              <a:off x="2064" y="1071"/>
              <a:ext cx="362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400">
                  <a:latin typeface="华文中宋"/>
                  <a:ea typeface="华文中宋"/>
                  <a:cs typeface="华文中宋"/>
                </a:rPr>
                <a:t>3</a:t>
              </a:r>
            </a:p>
          </p:txBody>
        </p:sp>
        <p:sp>
          <p:nvSpPr>
            <p:cNvPr id="12307" name="Text Box 20"/>
            <p:cNvSpPr txBox="1">
              <a:spLocks noChangeArrowheads="1"/>
            </p:cNvSpPr>
            <p:nvPr/>
          </p:nvSpPr>
          <p:spPr bwMode="auto">
            <a:xfrm>
              <a:off x="3360" y="1104"/>
              <a:ext cx="192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400">
                  <a:latin typeface="华文中宋"/>
                  <a:ea typeface="华文中宋"/>
                  <a:cs typeface="华文中宋"/>
                </a:rPr>
                <a:t>4</a:t>
              </a:r>
            </a:p>
          </p:txBody>
        </p:sp>
        <p:sp>
          <p:nvSpPr>
            <p:cNvPr id="12308" name="Line 21"/>
            <p:cNvSpPr>
              <a:spLocks noChangeShapeType="1"/>
            </p:cNvSpPr>
            <p:nvPr/>
          </p:nvSpPr>
          <p:spPr bwMode="auto">
            <a:xfrm>
              <a:off x="2496" y="528"/>
              <a:ext cx="16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09" name="Line 22"/>
            <p:cNvSpPr>
              <a:spLocks noChangeShapeType="1"/>
            </p:cNvSpPr>
            <p:nvPr/>
          </p:nvSpPr>
          <p:spPr bwMode="auto">
            <a:xfrm>
              <a:off x="3216" y="528"/>
              <a:ext cx="0" cy="4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10" name="Line 23"/>
            <p:cNvSpPr>
              <a:spLocks noChangeShapeType="1"/>
            </p:cNvSpPr>
            <p:nvPr/>
          </p:nvSpPr>
          <p:spPr bwMode="auto">
            <a:xfrm>
              <a:off x="2400" y="960"/>
              <a:ext cx="216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11" name="Line 24"/>
            <p:cNvSpPr>
              <a:spLocks noChangeShapeType="1"/>
            </p:cNvSpPr>
            <p:nvPr/>
          </p:nvSpPr>
          <p:spPr bwMode="auto">
            <a:xfrm>
              <a:off x="4848" y="1248"/>
              <a:ext cx="0" cy="52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12" name="Rectangle 25"/>
            <p:cNvSpPr>
              <a:spLocks noChangeArrowheads="1"/>
            </p:cNvSpPr>
            <p:nvPr/>
          </p:nvSpPr>
          <p:spPr bwMode="auto">
            <a:xfrm>
              <a:off x="3648" y="1920"/>
              <a:ext cx="240" cy="24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313" name="Rectangle 26"/>
            <p:cNvSpPr>
              <a:spLocks noChangeArrowheads="1"/>
            </p:cNvSpPr>
            <p:nvPr/>
          </p:nvSpPr>
          <p:spPr bwMode="auto">
            <a:xfrm>
              <a:off x="5328" y="1920"/>
              <a:ext cx="240" cy="24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314" name="Oval 27"/>
            <p:cNvSpPr>
              <a:spLocks noChangeArrowheads="1"/>
            </p:cNvSpPr>
            <p:nvPr/>
          </p:nvSpPr>
          <p:spPr bwMode="auto">
            <a:xfrm>
              <a:off x="4992" y="1920"/>
              <a:ext cx="240" cy="240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315" name="Oval 28"/>
            <p:cNvSpPr>
              <a:spLocks noChangeArrowheads="1"/>
            </p:cNvSpPr>
            <p:nvPr/>
          </p:nvSpPr>
          <p:spPr bwMode="auto">
            <a:xfrm>
              <a:off x="4656" y="1920"/>
              <a:ext cx="240" cy="240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316" name="Text Box 29"/>
            <p:cNvSpPr txBox="1">
              <a:spLocks noChangeArrowheads="1"/>
            </p:cNvSpPr>
            <p:nvPr/>
          </p:nvSpPr>
          <p:spPr bwMode="auto">
            <a:xfrm>
              <a:off x="3651" y="2115"/>
              <a:ext cx="336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400">
                  <a:latin typeface="华文中宋"/>
                  <a:ea typeface="华文中宋"/>
                  <a:cs typeface="华文中宋"/>
                </a:rPr>
                <a:t>7</a:t>
              </a:r>
            </a:p>
          </p:txBody>
        </p:sp>
        <p:sp>
          <p:nvSpPr>
            <p:cNvPr id="12317" name="Text Box 30"/>
            <p:cNvSpPr txBox="1">
              <a:spLocks noChangeArrowheads="1"/>
            </p:cNvSpPr>
            <p:nvPr/>
          </p:nvSpPr>
          <p:spPr bwMode="auto">
            <a:xfrm>
              <a:off x="3984" y="2112"/>
              <a:ext cx="192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400">
                  <a:latin typeface="华文中宋"/>
                  <a:ea typeface="华文中宋"/>
                  <a:cs typeface="华文中宋"/>
                </a:rPr>
                <a:t>8</a:t>
              </a:r>
            </a:p>
          </p:txBody>
        </p:sp>
        <p:sp>
          <p:nvSpPr>
            <p:cNvPr id="12318" name="Text Box 31"/>
            <p:cNvSpPr txBox="1">
              <a:spLocks noChangeArrowheads="1"/>
            </p:cNvSpPr>
            <p:nvPr/>
          </p:nvSpPr>
          <p:spPr bwMode="auto">
            <a:xfrm>
              <a:off x="4332" y="2115"/>
              <a:ext cx="317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400">
                  <a:latin typeface="华文中宋"/>
                  <a:ea typeface="华文中宋"/>
                  <a:cs typeface="华文中宋"/>
                </a:rPr>
                <a:t>9</a:t>
              </a:r>
            </a:p>
          </p:txBody>
        </p:sp>
        <p:sp>
          <p:nvSpPr>
            <p:cNvPr id="12319" name="Text Box 32"/>
            <p:cNvSpPr txBox="1">
              <a:spLocks noChangeArrowheads="1"/>
            </p:cNvSpPr>
            <p:nvPr/>
          </p:nvSpPr>
          <p:spPr bwMode="auto">
            <a:xfrm>
              <a:off x="5232" y="1056"/>
              <a:ext cx="192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400">
                  <a:latin typeface="华文中宋"/>
                  <a:ea typeface="华文中宋"/>
                  <a:cs typeface="华文中宋"/>
                </a:rPr>
                <a:t>6</a:t>
              </a:r>
            </a:p>
          </p:txBody>
        </p:sp>
        <p:sp>
          <p:nvSpPr>
            <p:cNvPr id="12320" name="Text Box 33"/>
            <p:cNvSpPr txBox="1">
              <a:spLocks noChangeArrowheads="1"/>
            </p:cNvSpPr>
            <p:nvPr/>
          </p:nvSpPr>
          <p:spPr bwMode="auto">
            <a:xfrm>
              <a:off x="4604" y="2115"/>
              <a:ext cx="404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400">
                  <a:latin typeface="华文中宋"/>
                  <a:ea typeface="华文中宋"/>
                  <a:cs typeface="华文中宋"/>
                </a:rPr>
                <a:t>10</a:t>
              </a:r>
            </a:p>
          </p:txBody>
        </p:sp>
        <p:sp>
          <p:nvSpPr>
            <p:cNvPr id="12321" name="Line 34"/>
            <p:cNvSpPr>
              <a:spLocks noChangeShapeType="1"/>
            </p:cNvSpPr>
            <p:nvPr/>
          </p:nvSpPr>
          <p:spPr bwMode="auto">
            <a:xfrm>
              <a:off x="3744" y="1776"/>
              <a:ext cx="172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22" name="Line 35"/>
            <p:cNvSpPr>
              <a:spLocks noChangeShapeType="1"/>
            </p:cNvSpPr>
            <p:nvPr/>
          </p:nvSpPr>
          <p:spPr bwMode="auto">
            <a:xfrm>
              <a:off x="4464" y="1776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23" name="Line 36"/>
            <p:cNvSpPr>
              <a:spLocks noChangeShapeType="1"/>
            </p:cNvSpPr>
            <p:nvPr/>
          </p:nvSpPr>
          <p:spPr bwMode="auto">
            <a:xfrm>
              <a:off x="4800" y="1776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24" name="Line 37"/>
            <p:cNvSpPr>
              <a:spLocks noChangeShapeType="1"/>
            </p:cNvSpPr>
            <p:nvPr/>
          </p:nvSpPr>
          <p:spPr bwMode="auto">
            <a:xfrm>
              <a:off x="5088" y="1776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25" name="Line 38"/>
            <p:cNvSpPr>
              <a:spLocks noChangeShapeType="1"/>
            </p:cNvSpPr>
            <p:nvPr/>
          </p:nvSpPr>
          <p:spPr bwMode="auto">
            <a:xfrm>
              <a:off x="5472" y="1776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26" name="Line 39"/>
            <p:cNvSpPr>
              <a:spLocks noChangeShapeType="1"/>
            </p:cNvSpPr>
            <p:nvPr/>
          </p:nvSpPr>
          <p:spPr bwMode="auto">
            <a:xfrm>
              <a:off x="4704" y="1248"/>
              <a:ext cx="28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2327" name="Rectangle 40"/>
            <p:cNvSpPr>
              <a:spLocks noChangeArrowheads="1"/>
            </p:cNvSpPr>
            <p:nvPr/>
          </p:nvSpPr>
          <p:spPr bwMode="auto">
            <a:xfrm>
              <a:off x="204" y="346"/>
              <a:ext cx="308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2400">
                  <a:latin typeface="华文中宋"/>
                  <a:ea typeface="华文中宋"/>
                  <a:cs typeface="华文中宋"/>
                </a:rPr>
                <a:t>Ⅰ</a:t>
              </a:r>
            </a:p>
          </p:txBody>
        </p:sp>
        <p:sp>
          <p:nvSpPr>
            <p:cNvPr id="12328" name="Rectangle 41"/>
            <p:cNvSpPr>
              <a:spLocks noChangeArrowheads="1"/>
            </p:cNvSpPr>
            <p:nvPr/>
          </p:nvSpPr>
          <p:spPr bwMode="auto">
            <a:xfrm>
              <a:off x="204" y="1071"/>
              <a:ext cx="308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400">
                  <a:latin typeface="华文中宋"/>
                  <a:ea typeface="华文中宋"/>
                  <a:cs typeface="华文中宋"/>
                </a:rPr>
                <a:t>Ⅱ</a:t>
              </a:r>
            </a:p>
          </p:txBody>
        </p:sp>
        <p:sp>
          <p:nvSpPr>
            <p:cNvPr id="12329" name="Rectangle 42"/>
            <p:cNvSpPr>
              <a:spLocks noChangeArrowheads="1"/>
            </p:cNvSpPr>
            <p:nvPr/>
          </p:nvSpPr>
          <p:spPr bwMode="auto">
            <a:xfrm>
              <a:off x="144" y="1779"/>
              <a:ext cx="369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400">
                  <a:latin typeface="华文中宋"/>
                  <a:ea typeface="华文中宋"/>
                  <a:cs typeface="华文中宋"/>
                </a:rPr>
                <a:t> Ⅲ</a:t>
              </a:r>
            </a:p>
          </p:txBody>
        </p:sp>
        <p:sp>
          <p:nvSpPr>
            <p:cNvPr id="12330" name="Line 43"/>
            <p:cNvSpPr>
              <a:spLocks noChangeShapeType="1"/>
            </p:cNvSpPr>
            <p:nvPr/>
          </p:nvSpPr>
          <p:spPr bwMode="auto">
            <a:xfrm flipH="1">
              <a:off x="1584" y="960"/>
              <a:ext cx="81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31" name="Line 44"/>
            <p:cNvSpPr>
              <a:spLocks noChangeShapeType="1"/>
            </p:cNvSpPr>
            <p:nvPr/>
          </p:nvSpPr>
          <p:spPr bwMode="auto">
            <a:xfrm>
              <a:off x="1584" y="960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32" name="Rectangle 45"/>
            <p:cNvSpPr>
              <a:spLocks noChangeArrowheads="1"/>
            </p:cNvSpPr>
            <p:nvPr/>
          </p:nvSpPr>
          <p:spPr bwMode="auto">
            <a:xfrm>
              <a:off x="1440" y="1104"/>
              <a:ext cx="240" cy="240"/>
            </a:xfrm>
            <a:prstGeom prst="rect">
              <a:avLst/>
            </a:prstGeom>
            <a:solidFill>
              <a:srgbClr val="FFFFFF"/>
            </a:solidFill>
            <a:ln w="222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333" name="Rectangle 46"/>
            <p:cNvSpPr>
              <a:spLocks noChangeArrowheads="1"/>
            </p:cNvSpPr>
            <p:nvPr/>
          </p:nvSpPr>
          <p:spPr bwMode="auto">
            <a:xfrm>
              <a:off x="1680" y="1059"/>
              <a:ext cx="235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2400">
                  <a:latin typeface="华文中宋"/>
                  <a:ea typeface="华文中宋"/>
                  <a:cs typeface="华文中宋"/>
                </a:rPr>
                <a:t>2</a:t>
              </a:r>
            </a:p>
          </p:txBody>
        </p:sp>
        <p:sp>
          <p:nvSpPr>
            <p:cNvPr id="12334" name="Line 47"/>
            <p:cNvSpPr>
              <a:spLocks noChangeShapeType="1"/>
            </p:cNvSpPr>
            <p:nvPr/>
          </p:nvSpPr>
          <p:spPr bwMode="auto">
            <a:xfrm flipH="1">
              <a:off x="1056" y="1200"/>
              <a:ext cx="38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35" name="Line 48"/>
            <p:cNvSpPr>
              <a:spLocks noChangeShapeType="1"/>
            </p:cNvSpPr>
            <p:nvPr/>
          </p:nvSpPr>
          <p:spPr bwMode="auto">
            <a:xfrm>
              <a:off x="1248" y="1200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36" name="Oval 49"/>
            <p:cNvSpPr>
              <a:spLocks noChangeArrowheads="1"/>
            </p:cNvSpPr>
            <p:nvPr/>
          </p:nvSpPr>
          <p:spPr bwMode="auto">
            <a:xfrm>
              <a:off x="816" y="1104"/>
              <a:ext cx="240" cy="240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337" name="Oval 50"/>
            <p:cNvSpPr>
              <a:spLocks noChangeArrowheads="1"/>
            </p:cNvSpPr>
            <p:nvPr/>
          </p:nvSpPr>
          <p:spPr bwMode="auto">
            <a:xfrm>
              <a:off x="4320" y="1920"/>
              <a:ext cx="240" cy="240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338" name="Line 51"/>
            <p:cNvSpPr>
              <a:spLocks noChangeShapeType="1"/>
            </p:cNvSpPr>
            <p:nvPr/>
          </p:nvSpPr>
          <p:spPr bwMode="auto">
            <a:xfrm>
              <a:off x="3744" y="1776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39" name="Rectangle 52"/>
            <p:cNvSpPr>
              <a:spLocks noChangeArrowheads="1"/>
            </p:cNvSpPr>
            <p:nvPr/>
          </p:nvSpPr>
          <p:spPr bwMode="auto">
            <a:xfrm>
              <a:off x="3984" y="1920"/>
              <a:ext cx="240" cy="240"/>
            </a:xfrm>
            <a:prstGeom prst="rect">
              <a:avLst/>
            </a:prstGeom>
            <a:solidFill>
              <a:schemeClr val="bg1"/>
            </a:solidFill>
            <a:ln w="222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340" name="Line 53"/>
            <p:cNvSpPr>
              <a:spLocks noChangeShapeType="1"/>
            </p:cNvSpPr>
            <p:nvPr/>
          </p:nvSpPr>
          <p:spPr bwMode="auto">
            <a:xfrm>
              <a:off x="4080" y="1776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41" name="Line 54"/>
            <p:cNvSpPr>
              <a:spLocks noChangeShapeType="1"/>
            </p:cNvSpPr>
            <p:nvPr/>
          </p:nvSpPr>
          <p:spPr bwMode="auto">
            <a:xfrm>
              <a:off x="2544" y="1200"/>
              <a:ext cx="57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42" name="Line 55"/>
            <p:cNvSpPr>
              <a:spLocks noChangeShapeType="1"/>
            </p:cNvSpPr>
            <p:nvPr/>
          </p:nvSpPr>
          <p:spPr bwMode="auto">
            <a:xfrm>
              <a:off x="2832" y="1200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43" name="Line 56"/>
            <p:cNvSpPr>
              <a:spLocks noChangeShapeType="1"/>
            </p:cNvSpPr>
            <p:nvPr/>
          </p:nvSpPr>
          <p:spPr bwMode="auto">
            <a:xfrm>
              <a:off x="2256" y="1776"/>
              <a:ext cx="105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44" name="Line 57"/>
            <p:cNvSpPr>
              <a:spLocks noChangeShapeType="1"/>
            </p:cNvSpPr>
            <p:nvPr/>
          </p:nvSpPr>
          <p:spPr bwMode="auto">
            <a:xfrm>
              <a:off x="2256" y="1776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45" name="Line 58"/>
            <p:cNvSpPr>
              <a:spLocks noChangeShapeType="1"/>
            </p:cNvSpPr>
            <p:nvPr/>
          </p:nvSpPr>
          <p:spPr bwMode="auto">
            <a:xfrm>
              <a:off x="3312" y="1776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46" name="Rectangle 59"/>
            <p:cNvSpPr>
              <a:spLocks noChangeArrowheads="1"/>
            </p:cNvSpPr>
            <p:nvPr/>
          </p:nvSpPr>
          <p:spPr bwMode="auto">
            <a:xfrm>
              <a:off x="3168" y="1920"/>
              <a:ext cx="240" cy="24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347" name="Rectangle 60"/>
            <p:cNvSpPr>
              <a:spLocks noChangeArrowheads="1"/>
            </p:cNvSpPr>
            <p:nvPr/>
          </p:nvSpPr>
          <p:spPr bwMode="auto">
            <a:xfrm>
              <a:off x="2160" y="1920"/>
              <a:ext cx="240" cy="240"/>
            </a:xfrm>
            <a:prstGeom prst="rect">
              <a:avLst/>
            </a:prstGeom>
            <a:solidFill>
              <a:srgbClr val="FFFFFF"/>
            </a:solidFill>
            <a:ln w="222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348" name="Line 61"/>
            <p:cNvSpPr>
              <a:spLocks noChangeShapeType="1"/>
            </p:cNvSpPr>
            <p:nvPr/>
          </p:nvSpPr>
          <p:spPr bwMode="auto">
            <a:xfrm>
              <a:off x="768" y="1776"/>
              <a:ext cx="115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49" name="Oval 62"/>
            <p:cNvSpPr>
              <a:spLocks noChangeArrowheads="1"/>
            </p:cNvSpPr>
            <p:nvPr/>
          </p:nvSpPr>
          <p:spPr bwMode="auto">
            <a:xfrm>
              <a:off x="672" y="1920"/>
              <a:ext cx="240" cy="240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350" name="Oval 63"/>
            <p:cNvSpPr>
              <a:spLocks noChangeArrowheads="1"/>
            </p:cNvSpPr>
            <p:nvPr/>
          </p:nvSpPr>
          <p:spPr bwMode="auto">
            <a:xfrm>
              <a:off x="1440" y="1920"/>
              <a:ext cx="240" cy="240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351" name="Oval 64"/>
            <p:cNvSpPr>
              <a:spLocks noChangeArrowheads="1"/>
            </p:cNvSpPr>
            <p:nvPr/>
          </p:nvSpPr>
          <p:spPr bwMode="auto">
            <a:xfrm>
              <a:off x="1776" y="1920"/>
              <a:ext cx="240" cy="240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352" name="Rectangle 65"/>
            <p:cNvSpPr>
              <a:spLocks noChangeArrowheads="1"/>
            </p:cNvSpPr>
            <p:nvPr/>
          </p:nvSpPr>
          <p:spPr bwMode="auto">
            <a:xfrm>
              <a:off x="1008" y="1920"/>
              <a:ext cx="240" cy="240"/>
            </a:xfrm>
            <a:prstGeom prst="rect">
              <a:avLst/>
            </a:prstGeom>
            <a:solidFill>
              <a:srgbClr val="FFFFFF"/>
            </a:solidFill>
            <a:ln w="222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353" name="Line 66"/>
            <p:cNvSpPr>
              <a:spLocks noChangeShapeType="1"/>
            </p:cNvSpPr>
            <p:nvPr/>
          </p:nvSpPr>
          <p:spPr bwMode="auto">
            <a:xfrm>
              <a:off x="1584" y="1776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54" name="Line 67"/>
            <p:cNvSpPr>
              <a:spLocks noChangeShapeType="1"/>
            </p:cNvSpPr>
            <p:nvPr/>
          </p:nvSpPr>
          <p:spPr bwMode="auto">
            <a:xfrm>
              <a:off x="1152" y="1776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55" name="Line 68"/>
            <p:cNvSpPr>
              <a:spLocks noChangeShapeType="1"/>
            </p:cNvSpPr>
            <p:nvPr/>
          </p:nvSpPr>
          <p:spPr bwMode="auto">
            <a:xfrm>
              <a:off x="768" y="1776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56" name="Line 69"/>
            <p:cNvSpPr>
              <a:spLocks noChangeShapeType="1"/>
            </p:cNvSpPr>
            <p:nvPr/>
          </p:nvSpPr>
          <p:spPr bwMode="auto">
            <a:xfrm>
              <a:off x="1920" y="1776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57" name="Rectangle 70"/>
            <p:cNvSpPr>
              <a:spLocks noChangeArrowheads="1"/>
            </p:cNvSpPr>
            <p:nvPr/>
          </p:nvSpPr>
          <p:spPr bwMode="auto">
            <a:xfrm>
              <a:off x="576" y="1059"/>
              <a:ext cx="235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2400">
                  <a:latin typeface="华文中宋"/>
                  <a:ea typeface="华文中宋"/>
                  <a:cs typeface="华文中宋"/>
                </a:rPr>
                <a:t>1</a:t>
              </a:r>
            </a:p>
          </p:txBody>
        </p:sp>
        <p:sp>
          <p:nvSpPr>
            <p:cNvPr id="12358" name="Rectangle 71"/>
            <p:cNvSpPr>
              <a:spLocks noChangeArrowheads="1"/>
            </p:cNvSpPr>
            <p:nvPr/>
          </p:nvSpPr>
          <p:spPr bwMode="auto">
            <a:xfrm>
              <a:off x="657" y="2160"/>
              <a:ext cx="235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2400">
                  <a:latin typeface="华文中宋"/>
                  <a:ea typeface="华文中宋"/>
                  <a:cs typeface="华文中宋"/>
                </a:rPr>
                <a:t>1</a:t>
              </a:r>
            </a:p>
          </p:txBody>
        </p:sp>
        <p:sp>
          <p:nvSpPr>
            <p:cNvPr id="12359" name="Rectangle 72"/>
            <p:cNvSpPr>
              <a:spLocks noChangeArrowheads="1"/>
            </p:cNvSpPr>
            <p:nvPr/>
          </p:nvSpPr>
          <p:spPr bwMode="auto">
            <a:xfrm>
              <a:off x="2156" y="2163"/>
              <a:ext cx="308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zh-CN" altLang="en-US" sz="2400">
                  <a:latin typeface="华文中宋"/>
                  <a:ea typeface="华文中宋"/>
                  <a:cs typeface="华文中宋"/>
                </a:rPr>
                <a:t>５</a:t>
              </a:r>
            </a:p>
          </p:txBody>
        </p:sp>
        <p:sp>
          <p:nvSpPr>
            <p:cNvPr id="12360" name="Rectangle 73"/>
            <p:cNvSpPr>
              <a:spLocks noChangeArrowheads="1"/>
            </p:cNvSpPr>
            <p:nvPr/>
          </p:nvSpPr>
          <p:spPr bwMode="auto">
            <a:xfrm>
              <a:off x="1772" y="2163"/>
              <a:ext cx="308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zh-CN" altLang="en-US" sz="2400">
                  <a:latin typeface="华文中宋"/>
                  <a:ea typeface="华文中宋"/>
                  <a:cs typeface="华文中宋"/>
                </a:rPr>
                <a:t>４</a:t>
              </a:r>
            </a:p>
          </p:txBody>
        </p:sp>
        <p:sp>
          <p:nvSpPr>
            <p:cNvPr id="12361" name="Rectangle 74"/>
            <p:cNvSpPr>
              <a:spLocks noChangeArrowheads="1"/>
            </p:cNvSpPr>
            <p:nvPr/>
          </p:nvSpPr>
          <p:spPr bwMode="auto">
            <a:xfrm>
              <a:off x="1383" y="2160"/>
              <a:ext cx="308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zh-CN" altLang="en-US" sz="2400">
                  <a:latin typeface="华文中宋"/>
                  <a:ea typeface="华文中宋"/>
                  <a:cs typeface="华文中宋"/>
                </a:rPr>
                <a:t>３</a:t>
              </a:r>
            </a:p>
          </p:txBody>
        </p:sp>
        <p:sp>
          <p:nvSpPr>
            <p:cNvPr id="12362" name="Rectangle 75"/>
            <p:cNvSpPr>
              <a:spLocks noChangeArrowheads="1"/>
            </p:cNvSpPr>
            <p:nvPr/>
          </p:nvSpPr>
          <p:spPr bwMode="auto">
            <a:xfrm>
              <a:off x="975" y="2160"/>
              <a:ext cx="308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zh-CN" altLang="en-US" sz="2400">
                  <a:latin typeface="华文中宋"/>
                  <a:ea typeface="华文中宋"/>
                  <a:cs typeface="华文中宋"/>
                </a:rPr>
                <a:t>２</a:t>
              </a:r>
            </a:p>
          </p:txBody>
        </p:sp>
        <p:sp>
          <p:nvSpPr>
            <p:cNvPr id="12363" name="Rectangle 76"/>
            <p:cNvSpPr>
              <a:spLocks noChangeArrowheads="1"/>
            </p:cNvSpPr>
            <p:nvPr/>
          </p:nvSpPr>
          <p:spPr bwMode="auto">
            <a:xfrm>
              <a:off x="3216" y="2115"/>
              <a:ext cx="235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2400">
                  <a:latin typeface="华文中宋"/>
                  <a:ea typeface="华文中宋"/>
                  <a:cs typeface="华文中宋"/>
                </a:rPr>
                <a:t>6</a:t>
              </a:r>
            </a:p>
          </p:txBody>
        </p:sp>
        <p:sp>
          <p:nvSpPr>
            <p:cNvPr id="12364" name="Rectangle 77"/>
            <p:cNvSpPr>
              <a:spLocks noChangeArrowheads="1"/>
            </p:cNvSpPr>
            <p:nvPr/>
          </p:nvSpPr>
          <p:spPr bwMode="auto">
            <a:xfrm>
              <a:off x="4944" y="2124"/>
              <a:ext cx="354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2400">
                  <a:latin typeface="华文中宋"/>
                  <a:ea typeface="华文中宋"/>
                  <a:cs typeface="华文中宋"/>
                </a:rPr>
                <a:t>11</a:t>
              </a:r>
            </a:p>
          </p:txBody>
        </p:sp>
        <p:sp>
          <p:nvSpPr>
            <p:cNvPr id="12365" name="Rectangle 78"/>
            <p:cNvSpPr>
              <a:spLocks noChangeArrowheads="1"/>
            </p:cNvSpPr>
            <p:nvPr/>
          </p:nvSpPr>
          <p:spPr bwMode="auto">
            <a:xfrm>
              <a:off x="5284" y="2115"/>
              <a:ext cx="354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2400">
                  <a:latin typeface="华文中宋"/>
                  <a:ea typeface="华文中宋"/>
                  <a:cs typeface="华文中宋"/>
                </a:rPr>
                <a:t>12</a:t>
              </a:r>
            </a:p>
          </p:txBody>
        </p:sp>
      </p:grpSp>
    </p:spTree>
  </p:cSld>
  <p:clrMapOvr>
    <a:masterClrMapping/>
  </p:clrMapOvr>
  <p:transition spd="slow">
    <p:wheel spokes="8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2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2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1" grpId="0"/>
      <p:bldP spid="12292" grpId="0"/>
      <p:bldP spid="1229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AutoShape 3">
            <a:hlinkClick r:id="rId2" action="ppaction://hlinkfile" highlightClick="1"/>
          </p:cNvPr>
          <p:cNvSpPr>
            <a:spLocks noChangeArrowheads="1"/>
          </p:cNvSpPr>
          <p:nvPr/>
        </p:nvSpPr>
        <p:spPr bwMode="auto">
          <a:xfrm>
            <a:off x="304800" y="6172200"/>
            <a:ext cx="762000" cy="381000"/>
          </a:xfrm>
          <a:prstGeom prst="actionButtonMovie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zh-CN" altLang="zh-CN" b="0">
              <a:solidFill>
                <a:srgbClr val="FF0000"/>
              </a:solidFill>
            </a:endParaRPr>
          </a:p>
        </p:txBody>
      </p:sp>
      <p:pic>
        <p:nvPicPr>
          <p:cNvPr id="13315" name="Picture 5"/>
          <p:cNvPicPr>
            <a:picLocks noChangeAspect="1" noChangeArrowheads="1"/>
          </p:cNvPicPr>
          <p:nvPr/>
        </p:nvPicPr>
        <p:blipFill>
          <a:blip r:embed="rId3" cstate="print"/>
          <a:srcRect l="22000" t="6000" r="22000" b="12666"/>
          <a:stretch>
            <a:fillRect/>
          </a:stretch>
        </p:blipFill>
        <p:spPr bwMode="auto">
          <a:xfrm>
            <a:off x="2847975" y="0"/>
            <a:ext cx="629602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316" name="Text Box 4"/>
          <p:cNvSpPr txBox="1">
            <a:spLocks noChangeArrowheads="1"/>
          </p:cNvSpPr>
          <p:nvPr/>
        </p:nvSpPr>
        <p:spPr bwMode="auto">
          <a:xfrm>
            <a:off x="304800" y="381000"/>
            <a:ext cx="2106613" cy="1431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4400">
                <a:solidFill>
                  <a:schemeClr val="accent2"/>
                </a:solidFill>
              </a:rPr>
              <a:t>  </a:t>
            </a:r>
            <a:r>
              <a:rPr lang="zh-CN" altLang="en-US" sz="4400">
                <a:solidFill>
                  <a:schemeClr val="accent2"/>
                </a:solidFill>
              </a:rPr>
              <a:t>填写基因型</a:t>
            </a:r>
          </a:p>
        </p:txBody>
      </p:sp>
      <p:grpSp>
        <p:nvGrpSpPr>
          <p:cNvPr id="2" name="Group 15"/>
          <p:cNvGrpSpPr>
            <a:grpSpLocks/>
          </p:cNvGrpSpPr>
          <p:nvPr/>
        </p:nvGrpSpPr>
        <p:grpSpPr bwMode="auto">
          <a:xfrm>
            <a:off x="3263900" y="1295400"/>
            <a:ext cx="5422900" cy="4252913"/>
            <a:chOff x="2056" y="816"/>
            <a:chExt cx="3416" cy="2679"/>
          </a:xfrm>
        </p:grpSpPr>
        <p:sp>
          <p:nvSpPr>
            <p:cNvPr id="13318" name="Rectangle 6"/>
            <p:cNvSpPr>
              <a:spLocks noChangeArrowheads="1"/>
            </p:cNvSpPr>
            <p:nvPr/>
          </p:nvSpPr>
          <p:spPr bwMode="auto">
            <a:xfrm>
              <a:off x="3507" y="816"/>
              <a:ext cx="525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>
                  <a:solidFill>
                    <a:srgbClr val="CC0000"/>
                  </a:solidFill>
                </a:rPr>
                <a:t>X</a:t>
              </a:r>
              <a:r>
                <a:rPr lang="en-US" altLang="zh-CN" baseline="30000">
                  <a:solidFill>
                    <a:srgbClr val="CC0000"/>
                  </a:solidFill>
                </a:rPr>
                <a:t>b</a:t>
              </a:r>
              <a:r>
                <a:rPr lang="en-US" altLang="zh-CN">
                  <a:solidFill>
                    <a:srgbClr val="CC0000"/>
                  </a:solidFill>
                </a:rPr>
                <a:t>Y</a:t>
              </a:r>
              <a:endParaRPr lang="en-US" altLang="zh-CN" baseline="30000">
                <a:solidFill>
                  <a:srgbClr val="CC0000"/>
                </a:solidFill>
              </a:endParaRPr>
            </a:p>
          </p:txBody>
        </p:sp>
        <p:sp>
          <p:nvSpPr>
            <p:cNvPr id="13319" name="Rectangle 7"/>
            <p:cNvSpPr>
              <a:spLocks noChangeArrowheads="1"/>
            </p:cNvSpPr>
            <p:nvPr/>
          </p:nvSpPr>
          <p:spPr bwMode="auto">
            <a:xfrm>
              <a:off x="4704" y="2400"/>
              <a:ext cx="541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>
                  <a:solidFill>
                    <a:srgbClr val="CC0000"/>
                  </a:solidFill>
                </a:rPr>
                <a:t>X</a:t>
              </a:r>
              <a:r>
                <a:rPr lang="en-US" altLang="zh-CN" baseline="30000">
                  <a:solidFill>
                    <a:srgbClr val="CC0000"/>
                  </a:solidFill>
                </a:rPr>
                <a:t>B</a:t>
              </a:r>
              <a:r>
                <a:rPr lang="en-US" altLang="zh-CN">
                  <a:solidFill>
                    <a:srgbClr val="CC0000"/>
                  </a:solidFill>
                </a:rPr>
                <a:t>Y</a:t>
              </a:r>
              <a:endParaRPr lang="en-US" altLang="zh-CN" baseline="30000">
                <a:solidFill>
                  <a:srgbClr val="CC0000"/>
                </a:solidFill>
              </a:endParaRPr>
            </a:p>
          </p:txBody>
        </p:sp>
        <p:sp>
          <p:nvSpPr>
            <p:cNvPr id="13320" name="Rectangle 8"/>
            <p:cNvSpPr>
              <a:spLocks noChangeArrowheads="1"/>
            </p:cNvSpPr>
            <p:nvPr/>
          </p:nvSpPr>
          <p:spPr bwMode="auto">
            <a:xfrm>
              <a:off x="2291" y="2457"/>
              <a:ext cx="541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>
                  <a:solidFill>
                    <a:srgbClr val="CC0000"/>
                  </a:solidFill>
                </a:rPr>
                <a:t>X</a:t>
              </a:r>
              <a:r>
                <a:rPr lang="en-US" altLang="zh-CN" baseline="30000">
                  <a:solidFill>
                    <a:srgbClr val="CC0000"/>
                  </a:solidFill>
                </a:rPr>
                <a:t>B</a:t>
              </a:r>
              <a:r>
                <a:rPr lang="en-US" altLang="zh-CN">
                  <a:solidFill>
                    <a:srgbClr val="CC0000"/>
                  </a:solidFill>
                </a:rPr>
                <a:t>Y</a:t>
              </a:r>
              <a:endParaRPr lang="en-US" altLang="zh-CN" baseline="30000">
                <a:solidFill>
                  <a:srgbClr val="CC0000"/>
                </a:solidFill>
              </a:endParaRPr>
            </a:p>
          </p:txBody>
        </p:sp>
        <p:sp>
          <p:nvSpPr>
            <p:cNvPr id="13321" name="Rectangle 9"/>
            <p:cNvSpPr>
              <a:spLocks noChangeArrowheads="1"/>
            </p:cNvSpPr>
            <p:nvPr/>
          </p:nvSpPr>
          <p:spPr bwMode="auto">
            <a:xfrm>
              <a:off x="4067" y="3168"/>
              <a:ext cx="541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>
                  <a:solidFill>
                    <a:srgbClr val="CC0000"/>
                  </a:solidFill>
                </a:rPr>
                <a:t>X</a:t>
              </a:r>
              <a:r>
                <a:rPr lang="en-US" altLang="zh-CN" baseline="30000">
                  <a:solidFill>
                    <a:srgbClr val="CC0000"/>
                  </a:solidFill>
                </a:rPr>
                <a:t>B</a:t>
              </a:r>
              <a:r>
                <a:rPr lang="en-US" altLang="zh-CN">
                  <a:solidFill>
                    <a:srgbClr val="CC0000"/>
                  </a:solidFill>
                </a:rPr>
                <a:t>Y</a:t>
              </a:r>
              <a:endParaRPr lang="en-US" altLang="zh-CN" baseline="30000">
                <a:solidFill>
                  <a:srgbClr val="CC0000"/>
                </a:solidFill>
              </a:endParaRPr>
            </a:p>
          </p:txBody>
        </p:sp>
        <p:sp>
          <p:nvSpPr>
            <p:cNvPr id="13322" name="Rectangle 10"/>
            <p:cNvSpPr>
              <a:spLocks noChangeArrowheads="1"/>
            </p:cNvSpPr>
            <p:nvPr/>
          </p:nvSpPr>
          <p:spPr bwMode="auto">
            <a:xfrm>
              <a:off x="4947" y="3162"/>
              <a:ext cx="525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>
                  <a:solidFill>
                    <a:srgbClr val="CC0000"/>
                  </a:solidFill>
                </a:rPr>
                <a:t>X</a:t>
              </a:r>
              <a:r>
                <a:rPr lang="en-US" altLang="zh-CN" baseline="30000">
                  <a:solidFill>
                    <a:srgbClr val="CC0000"/>
                  </a:solidFill>
                </a:rPr>
                <a:t>b</a:t>
              </a:r>
              <a:r>
                <a:rPr lang="en-US" altLang="zh-CN">
                  <a:solidFill>
                    <a:srgbClr val="CC0000"/>
                  </a:solidFill>
                </a:rPr>
                <a:t>Y</a:t>
              </a:r>
              <a:endParaRPr lang="en-US" altLang="zh-CN" baseline="30000">
                <a:solidFill>
                  <a:srgbClr val="CC0000"/>
                </a:solidFill>
              </a:endParaRPr>
            </a:p>
          </p:txBody>
        </p:sp>
        <p:sp>
          <p:nvSpPr>
            <p:cNvPr id="13323" name="Rectangle 11"/>
            <p:cNvSpPr>
              <a:spLocks noChangeArrowheads="1"/>
            </p:cNvSpPr>
            <p:nvPr/>
          </p:nvSpPr>
          <p:spPr bwMode="auto">
            <a:xfrm>
              <a:off x="4696" y="830"/>
              <a:ext cx="680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>
                  <a:solidFill>
                    <a:srgbClr val="CC0000"/>
                  </a:solidFill>
                </a:rPr>
                <a:t>X</a:t>
              </a:r>
              <a:r>
                <a:rPr lang="en-US" altLang="zh-CN" baseline="30000">
                  <a:solidFill>
                    <a:srgbClr val="CC0000"/>
                  </a:solidFill>
                </a:rPr>
                <a:t>B </a:t>
              </a:r>
              <a:r>
                <a:rPr lang="en-US" altLang="zh-CN">
                  <a:solidFill>
                    <a:srgbClr val="CC0000"/>
                  </a:solidFill>
                </a:rPr>
                <a:t>X</a:t>
              </a:r>
              <a:r>
                <a:rPr lang="en-US" altLang="zh-CN" baseline="30000">
                  <a:solidFill>
                    <a:srgbClr val="CC0000"/>
                  </a:solidFill>
                </a:rPr>
                <a:t>B</a:t>
              </a:r>
            </a:p>
          </p:txBody>
        </p:sp>
        <p:sp>
          <p:nvSpPr>
            <p:cNvPr id="13324" name="Rectangle 12"/>
            <p:cNvSpPr>
              <a:spLocks noChangeArrowheads="1"/>
            </p:cNvSpPr>
            <p:nvPr/>
          </p:nvSpPr>
          <p:spPr bwMode="auto">
            <a:xfrm>
              <a:off x="3408" y="2346"/>
              <a:ext cx="664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>
                  <a:solidFill>
                    <a:srgbClr val="CC0000"/>
                  </a:solidFill>
                </a:rPr>
                <a:t>X</a:t>
              </a:r>
              <a:r>
                <a:rPr lang="en-US" altLang="zh-CN" baseline="30000">
                  <a:solidFill>
                    <a:srgbClr val="CC0000"/>
                  </a:solidFill>
                </a:rPr>
                <a:t>B </a:t>
              </a:r>
              <a:r>
                <a:rPr lang="en-US" altLang="zh-CN">
                  <a:solidFill>
                    <a:srgbClr val="CC0000"/>
                  </a:solidFill>
                </a:rPr>
                <a:t>X</a:t>
              </a:r>
              <a:r>
                <a:rPr lang="en-US" altLang="zh-CN" baseline="30000">
                  <a:solidFill>
                    <a:srgbClr val="CC0000"/>
                  </a:solidFill>
                </a:rPr>
                <a:t>b</a:t>
              </a:r>
            </a:p>
          </p:txBody>
        </p:sp>
        <p:sp>
          <p:nvSpPr>
            <p:cNvPr id="13325" name="Rectangle 13"/>
            <p:cNvSpPr>
              <a:spLocks noChangeArrowheads="1"/>
            </p:cNvSpPr>
            <p:nvPr/>
          </p:nvSpPr>
          <p:spPr bwMode="auto">
            <a:xfrm>
              <a:off x="2056" y="3162"/>
              <a:ext cx="680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>
                  <a:solidFill>
                    <a:srgbClr val="CC0000"/>
                  </a:solidFill>
                </a:rPr>
                <a:t>X</a:t>
              </a:r>
              <a:r>
                <a:rPr lang="en-US" altLang="zh-CN" baseline="30000">
                  <a:solidFill>
                    <a:srgbClr val="CC0000"/>
                  </a:solidFill>
                </a:rPr>
                <a:t>B </a:t>
              </a:r>
              <a:r>
                <a:rPr lang="en-US" altLang="zh-CN">
                  <a:solidFill>
                    <a:srgbClr val="CC0000"/>
                  </a:solidFill>
                </a:rPr>
                <a:t>X</a:t>
              </a:r>
              <a:r>
                <a:rPr lang="en-US" altLang="zh-CN" baseline="30000">
                  <a:solidFill>
                    <a:srgbClr val="CC0000"/>
                  </a:solidFill>
                </a:rPr>
                <a:t>B</a:t>
              </a:r>
            </a:p>
          </p:txBody>
        </p:sp>
        <p:sp>
          <p:nvSpPr>
            <p:cNvPr id="13326" name="Rectangle 14"/>
            <p:cNvSpPr>
              <a:spLocks noChangeArrowheads="1"/>
            </p:cNvSpPr>
            <p:nvPr/>
          </p:nvSpPr>
          <p:spPr bwMode="auto">
            <a:xfrm>
              <a:off x="3072" y="3120"/>
              <a:ext cx="664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>
                  <a:solidFill>
                    <a:srgbClr val="FF0000"/>
                  </a:solidFill>
                </a:rPr>
                <a:t>X</a:t>
              </a:r>
              <a:r>
                <a:rPr lang="en-US" altLang="zh-CN" baseline="30000">
                  <a:solidFill>
                    <a:srgbClr val="FF0000"/>
                  </a:solidFill>
                </a:rPr>
                <a:t>B </a:t>
              </a:r>
              <a:r>
                <a:rPr lang="en-US" altLang="zh-CN">
                  <a:solidFill>
                    <a:srgbClr val="FF0000"/>
                  </a:solidFill>
                </a:rPr>
                <a:t>X</a:t>
              </a:r>
              <a:r>
                <a:rPr lang="en-US" altLang="zh-CN" baseline="30000">
                  <a:solidFill>
                    <a:srgbClr val="FF0000"/>
                  </a:solidFill>
                </a:rPr>
                <a:t>b</a:t>
              </a:r>
            </a:p>
          </p:txBody>
        </p:sp>
      </p:grpSp>
    </p:spTree>
  </p:cSld>
  <p:clrMapOvr>
    <a:masterClrMapping/>
  </p:clrMapOvr>
  <p:transition spd="slow">
    <p:wheel spokes="8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ext Box 2"/>
          <p:cNvSpPr txBox="1">
            <a:spLocks noChangeArrowheads="1"/>
          </p:cNvSpPr>
          <p:nvPr/>
        </p:nvSpPr>
        <p:spPr bwMode="auto">
          <a:xfrm>
            <a:off x="914400" y="2057400"/>
            <a:ext cx="7620000" cy="2289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C0C0C0"/>
            </a:outerShdw>
          </a:effec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altLang="zh-CN" sz="3600">
                <a:solidFill>
                  <a:srgbClr val="000000"/>
                </a:solidFill>
                <a:latin typeface="华文中宋" pitchFamily="2" charset="-122"/>
                <a:ea typeface="华文中宋" pitchFamily="2" charset="-122"/>
                <a:cs typeface="Times New Roman" pitchFamily="18" charset="0"/>
              </a:rPr>
              <a:t>1</a:t>
            </a:r>
            <a:r>
              <a:rPr lang="zh-CN" altLang="en-US" sz="3600">
                <a:solidFill>
                  <a:srgbClr val="000000"/>
                </a:solidFill>
                <a:latin typeface="华文中宋" pitchFamily="2" charset="-122"/>
                <a:ea typeface="华文中宋" pitchFamily="2" charset="-122"/>
                <a:cs typeface="Times New Roman" pitchFamily="18" charset="0"/>
              </a:rPr>
              <a:t>、正常女性</a:t>
            </a:r>
            <a:r>
              <a:rPr lang="en-US" altLang="zh-CN" sz="3600">
                <a:latin typeface="华文中宋" pitchFamily="2" charset="-122"/>
                <a:ea typeface="华文中宋" pitchFamily="2" charset="-122"/>
                <a:cs typeface="Times New Roman" pitchFamily="18" charset="0"/>
              </a:rPr>
              <a:t>X</a:t>
            </a:r>
            <a:r>
              <a:rPr lang="en-US" altLang="zh-CN" sz="3600" baseline="30000">
                <a:latin typeface="华文中宋" pitchFamily="2" charset="-122"/>
                <a:ea typeface="华文中宋" pitchFamily="2" charset="-122"/>
                <a:cs typeface="Times New Roman" pitchFamily="18" charset="0"/>
              </a:rPr>
              <a:t>B</a:t>
            </a:r>
            <a:r>
              <a:rPr lang="en-US" altLang="zh-CN" sz="3600">
                <a:latin typeface="华文中宋" pitchFamily="2" charset="-122"/>
                <a:ea typeface="华文中宋" pitchFamily="2" charset="-122"/>
                <a:cs typeface="Times New Roman" pitchFamily="18" charset="0"/>
              </a:rPr>
              <a:t>X</a:t>
            </a:r>
            <a:r>
              <a:rPr lang="en-US" altLang="zh-CN" sz="3600" baseline="30000">
                <a:latin typeface="华文中宋" pitchFamily="2" charset="-122"/>
                <a:ea typeface="华文中宋" pitchFamily="2" charset="-122"/>
                <a:cs typeface="Times New Roman" pitchFamily="18" charset="0"/>
              </a:rPr>
              <a:t>B</a:t>
            </a:r>
            <a:r>
              <a:rPr lang="zh-CN" altLang="en-US" sz="3600">
                <a:solidFill>
                  <a:srgbClr val="000000"/>
                </a:solidFill>
                <a:latin typeface="华文中宋" pitchFamily="2" charset="-122"/>
                <a:ea typeface="华文中宋" pitchFamily="2" charset="-122"/>
              </a:rPr>
              <a:t>与男性患者结婚，</a:t>
            </a:r>
          </a:p>
          <a:p>
            <a:pPr>
              <a:spcBef>
                <a:spcPct val="50000"/>
              </a:spcBef>
              <a:defRPr/>
            </a:pPr>
            <a:r>
              <a:rPr lang="zh-CN" altLang="en-US" sz="3600">
                <a:solidFill>
                  <a:srgbClr val="000000"/>
                </a:solidFill>
                <a:latin typeface="华文中宋" pitchFamily="2" charset="-122"/>
                <a:ea typeface="华文中宋" pitchFamily="2" charset="-122"/>
              </a:rPr>
              <a:t>他们的后代会出现哪些情况？</a:t>
            </a:r>
          </a:p>
          <a:p>
            <a:pPr>
              <a:spcBef>
                <a:spcPct val="50000"/>
              </a:spcBef>
              <a:defRPr/>
            </a:pPr>
            <a:endParaRPr lang="en-US" altLang="zh-CN" sz="3600">
              <a:latin typeface="华文中宋" pitchFamily="2" charset="-122"/>
              <a:ea typeface="华文中宋" pitchFamily="2" charset="-122"/>
            </a:endParaRPr>
          </a:p>
        </p:txBody>
      </p:sp>
      <p:sp>
        <p:nvSpPr>
          <p:cNvPr id="18435" name="Text Box 3"/>
          <p:cNvSpPr txBox="1">
            <a:spLocks noChangeArrowheads="1"/>
          </p:cNvSpPr>
          <p:nvPr/>
        </p:nvSpPr>
        <p:spPr bwMode="auto">
          <a:xfrm>
            <a:off x="914400" y="3886200"/>
            <a:ext cx="7010400" cy="2289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C0C0C0"/>
            </a:outerShdw>
          </a:effec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altLang="zh-CN" sz="3600">
                <a:solidFill>
                  <a:srgbClr val="000000"/>
                </a:solidFill>
                <a:latin typeface="华文中宋" pitchFamily="2" charset="-122"/>
                <a:ea typeface="华文中宋" pitchFamily="2" charset="-122"/>
                <a:cs typeface="Times New Roman" pitchFamily="18" charset="0"/>
              </a:rPr>
              <a:t>2</a:t>
            </a:r>
            <a:r>
              <a:rPr lang="zh-CN" altLang="en-US" sz="3600">
                <a:solidFill>
                  <a:srgbClr val="000000"/>
                </a:solidFill>
                <a:latin typeface="华文中宋" pitchFamily="2" charset="-122"/>
                <a:ea typeface="华文中宋" pitchFamily="2" charset="-122"/>
                <a:cs typeface="Times New Roman" pitchFamily="18" charset="0"/>
              </a:rPr>
              <a:t>、如果他们其中一个女儿与正常</a:t>
            </a:r>
          </a:p>
          <a:p>
            <a:pPr>
              <a:spcBef>
                <a:spcPct val="50000"/>
              </a:spcBef>
              <a:defRPr/>
            </a:pPr>
            <a:r>
              <a:rPr lang="zh-CN" altLang="en-US" sz="3600">
                <a:solidFill>
                  <a:srgbClr val="000000"/>
                </a:solidFill>
                <a:latin typeface="华文中宋" pitchFamily="2" charset="-122"/>
                <a:ea typeface="华文中宋" pitchFamily="2" charset="-122"/>
                <a:cs typeface="Times New Roman" pitchFamily="18" charset="0"/>
              </a:rPr>
              <a:t>男性结婚，后代又会出现哪些情</a:t>
            </a:r>
          </a:p>
          <a:p>
            <a:pPr>
              <a:spcBef>
                <a:spcPct val="50000"/>
              </a:spcBef>
              <a:defRPr/>
            </a:pPr>
            <a:r>
              <a:rPr lang="zh-CN" altLang="en-US" sz="3600">
                <a:solidFill>
                  <a:srgbClr val="000000"/>
                </a:solidFill>
                <a:latin typeface="华文中宋" pitchFamily="2" charset="-122"/>
                <a:ea typeface="华文中宋" pitchFamily="2" charset="-122"/>
                <a:cs typeface="Times New Roman" pitchFamily="18" charset="0"/>
              </a:rPr>
              <a:t>况？</a:t>
            </a:r>
            <a:endParaRPr lang="zh-CN" altLang="en-US" sz="3600">
              <a:latin typeface="华文中宋" pitchFamily="2" charset="-122"/>
              <a:ea typeface="华文中宋" pitchFamily="2" charset="-122"/>
              <a:cs typeface="Times New Roman" pitchFamily="18" charset="0"/>
            </a:endParaRPr>
          </a:p>
        </p:txBody>
      </p:sp>
      <p:pic>
        <p:nvPicPr>
          <p:cNvPr id="18436" name="Picture 4" descr="BD00028_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750" y="260350"/>
            <a:ext cx="1371600" cy="1420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437" name="Text Box 5"/>
          <p:cNvSpPr txBox="1">
            <a:spLocks noChangeArrowheads="1"/>
          </p:cNvSpPr>
          <p:nvPr/>
        </p:nvSpPr>
        <p:spPr bwMode="auto">
          <a:xfrm>
            <a:off x="2195513" y="620713"/>
            <a:ext cx="4681537" cy="701675"/>
          </a:xfrm>
          <a:prstGeom prst="rect">
            <a:avLst/>
          </a:prstGeom>
          <a:gradFill rotWithShape="0">
            <a:gsLst>
              <a:gs pos="0">
                <a:srgbClr val="3399FF"/>
              </a:gs>
              <a:gs pos="50000">
                <a:srgbClr val="FFFFFF"/>
              </a:gs>
              <a:gs pos="100000">
                <a:srgbClr val="3399FF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4000"/>
              <a:t>  </a:t>
            </a:r>
            <a:r>
              <a:rPr lang="zh-CN" altLang="en-US" sz="4000"/>
              <a:t>请思考以下问题：</a:t>
            </a:r>
          </a:p>
        </p:txBody>
      </p:sp>
      <p:pic>
        <p:nvPicPr>
          <p:cNvPr id="18438" name="Picture 6" descr="PE01561_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10400" y="381000"/>
            <a:ext cx="1981200" cy="1314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>
    <p:wheel spokes="8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4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4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8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84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84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8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8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4" grpId="0" autoUpdateAnimBg="0"/>
      <p:bldP spid="18435" grpId="0" autoUpdateAnimBg="0"/>
      <p:bldP spid="18437" grpId="0" animBg="1" autoUpdateAnimBg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ext Box 2"/>
          <p:cNvSpPr txBox="1">
            <a:spLocks noChangeArrowheads="1"/>
          </p:cNvSpPr>
          <p:nvPr/>
        </p:nvSpPr>
        <p:spPr bwMode="auto">
          <a:xfrm>
            <a:off x="2209800" y="457200"/>
            <a:ext cx="5410200" cy="1004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/>
              <a:t> </a:t>
            </a:r>
            <a:r>
              <a:rPr lang="zh-CN" altLang="en-US" sz="2400"/>
              <a:t>女性正常                              男性色盲</a:t>
            </a:r>
          </a:p>
          <a:p>
            <a:pPr>
              <a:spcBef>
                <a:spcPct val="50000"/>
              </a:spcBef>
            </a:pPr>
            <a:r>
              <a:rPr lang="zh-CN" altLang="en-US" sz="2400"/>
              <a:t>     </a:t>
            </a:r>
            <a:r>
              <a:rPr lang="en-US" altLang="zh-CN" sz="2400"/>
              <a:t>X</a:t>
            </a:r>
            <a:r>
              <a:rPr lang="en-US" altLang="zh-CN" sz="2400" baseline="50000"/>
              <a:t>B</a:t>
            </a:r>
            <a:r>
              <a:rPr lang="en-US" altLang="zh-CN" sz="2400"/>
              <a:t>X</a:t>
            </a:r>
            <a:r>
              <a:rPr lang="en-US" altLang="zh-CN" sz="2400" baseline="50000"/>
              <a:t>B</a:t>
            </a:r>
            <a:r>
              <a:rPr lang="en-US" altLang="zh-CN" sz="2400"/>
              <a:t>                  </a:t>
            </a:r>
            <a:r>
              <a:rPr lang="en-US" altLang="zh-CN" sz="2400">
                <a:cs typeface="Times New Roman" pitchFamily="18" charset="0"/>
              </a:rPr>
              <a:t>×</a:t>
            </a:r>
            <a:r>
              <a:rPr lang="en-US" altLang="zh-CN" sz="2400"/>
              <a:t>                 X</a:t>
            </a:r>
            <a:r>
              <a:rPr lang="en-US" altLang="zh-CN" sz="2400" baseline="50000"/>
              <a:t>b</a:t>
            </a:r>
            <a:r>
              <a:rPr lang="en-US" altLang="zh-CN" sz="2400"/>
              <a:t>Y</a:t>
            </a:r>
          </a:p>
        </p:txBody>
      </p:sp>
      <p:sp>
        <p:nvSpPr>
          <p:cNvPr id="15363" name="Text Box 3"/>
          <p:cNvSpPr txBox="1">
            <a:spLocks noChangeArrowheads="1"/>
          </p:cNvSpPr>
          <p:nvPr/>
        </p:nvSpPr>
        <p:spPr bwMode="auto">
          <a:xfrm>
            <a:off x="1066800" y="990600"/>
            <a:ext cx="914400" cy="3743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/>
              <a:t>亲代</a:t>
            </a:r>
          </a:p>
          <a:p>
            <a:pPr>
              <a:spcBef>
                <a:spcPct val="50000"/>
              </a:spcBef>
            </a:pPr>
            <a:endParaRPr lang="zh-CN" altLang="en-US" sz="2400"/>
          </a:p>
          <a:p>
            <a:pPr>
              <a:spcBef>
                <a:spcPct val="50000"/>
              </a:spcBef>
            </a:pPr>
            <a:endParaRPr lang="zh-CN" altLang="en-US" sz="2400"/>
          </a:p>
          <a:p>
            <a:pPr>
              <a:spcBef>
                <a:spcPct val="50000"/>
              </a:spcBef>
            </a:pPr>
            <a:r>
              <a:rPr lang="zh-CN" altLang="en-US" sz="2400"/>
              <a:t>配子</a:t>
            </a:r>
          </a:p>
          <a:p>
            <a:pPr>
              <a:spcBef>
                <a:spcPct val="50000"/>
              </a:spcBef>
            </a:pPr>
            <a:endParaRPr lang="zh-CN" altLang="en-US" sz="2400"/>
          </a:p>
          <a:p>
            <a:pPr>
              <a:spcBef>
                <a:spcPct val="50000"/>
              </a:spcBef>
            </a:pPr>
            <a:endParaRPr lang="zh-CN" altLang="en-US" sz="2400"/>
          </a:p>
          <a:p>
            <a:pPr>
              <a:spcBef>
                <a:spcPct val="50000"/>
              </a:spcBef>
            </a:pPr>
            <a:r>
              <a:rPr lang="zh-CN" altLang="en-US" sz="2400"/>
              <a:t>子代</a:t>
            </a:r>
          </a:p>
        </p:txBody>
      </p:sp>
      <p:sp>
        <p:nvSpPr>
          <p:cNvPr id="15364" name="Text Box 4"/>
          <p:cNvSpPr txBox="1">
            <a:spLocks noChangeArrowheads="1"/>
          </p:cNvSpPr>
          <p:nvPr/>
        </p:nvSpPr>
        <p:spPr bwMode="auto">
          <a:xfrm>
            <a:off x="2743200" y="2667000"/>
            <a:ext cx="685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/>
              <a:t>X</a:t>
            </a:r>
            <a:r>
              <a:rPr lang="en-US" altLang="zh-CN" sz="2400" baseline="50000"/>
              <a:t>B</a:t>
            </a:r>
          </a:p>
        </p:txBody>
      </p:sp>
      <p:sp>
        <p:nvSpPr>
          <p:cNvPr id="15365" name="Text Box 5"/>
          <p:cNvSpPr txBox="1">
            <a:spLocks noChangeArrowheads="1"/>
          </p:cNvSpPr>
          <p:nvPr/>
        </p:nvSpPr>
        <p:spPr bwMode="auto">
          <a:xfrm>
            <a:off x="5410200" y="2667000"/>
            <a:ext cx="685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/>
              <a:t>X</a:t>
            </a:r>
            <a:r>
              <a:rPr lang="en-US" altLang="zh-CN" sz="2400" baseline="50000"/>
              <a:t>b</a:t>
            </a:r>
          </a:p>
        </p:txBody>
      </p:sp>
      <p:sp>
        <p:nvSpPr>
          <p:cNvPr id="15366" name="Text Box 6"/>
          <p:cNvSpPr txBox="1">
            <a:spLocks noChangeArrowheads="1"/>
          </p:cNvSpPr>
          <p:nvPr/>
        </p:nvSpPr>
        <p:spPr bwMode="auto">
          <a:xfrm>
            <a:off x="6858000" y="2667000"/>
            <a:ext cx="685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/>
              <a:t>Y</a:t>
            </a:r>
          </a:p>
        </p:txBody>
      </p:sp>
      <p:sp>
        <p:nvSpPr>
          <p:cNvPr id="15367" name="Text Box 7"/>
          <p:cNvSpPr txBox="1">
            <a:spLocks noChangeArrowheads="1"/>
          </p:cNvSpPr>
          <p:nvPr/>
        </p:nvSpPr>
        <p:spPr bwMode="auto">
          <a:xfrm>
            <a:off x="2667000" y="4267200"/>
            <a:ext cx="1143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/>
              <a:t>X</a:t>
            </a:r>
            <a:r>
              <a:rPr lang="en-US" altLang="zh-CN" sz="2400" baseline="50000"/>
              <a:t>B</a:t>
            </a:r>
            <a:r>
              <a:rPr lang="en-US" altLang="zh-CN" sz="2400"/>
              <a:t>X</a:t>
            </a:r>
            <a:r>
              <a:rPr lang="en-US" altLang="zh-CN" sz="2400" baseline="50000"/>
              <a:t>b</a:t>
            </a:r>
          </a:p>
        </p:txBody>
      </p:sp>
      <p:sp>
        <p:nvSpPr>
          <p:cNvPr id="15368" name="Text Box 8"/>
          <p:cNvSpPr txBox="1">
            <a:spLocks noChangeArrowheads="1"/>
          </p:cNvSpPr>
          <p:nvPr/>
        </p:nvSpPr>
        <p:spPr bwMode="auto">
          <a:xfrm>
            <a:off x="6096000" y="4191000"/>
            <a:ext cx="990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/>
              <a:t>X</a:t>
            </a:r>
            <a:r>
              <a:rPr lang="en-US" altLang="zh-CN" sz="2400" baseline="50000"/>
              <a:t>B</a:t>
            </a:r>
            <a:r>
              <a:rPr lang="en-US" altLang="zh-CN" sz="2400"/>
              <a:t>Y</a:t>
            </a:r>
            <a:endParaRPr lang="en-US" altLang="zh-CN" sz="2400" baseline="50000"/>
          </a:p>
        </p:txBody>
      </p:sp>
      <p:sp>
        <p:nvSpPr>
          <p:cNvPr id="15369" name="Text Box 9"/>
          <p:cNvSpPr txBox="1">
            <a:spLocks noChangeArrowheads="1"/>
          </p:cNvSpPr>
          <p:nvPr/>
        </p:nvSpPr>
        <p:spPr bwMode="auto">
          <a:xfrm>
            <a:off x="2209800" y="4724400"/>
            <a:ext cx="1828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/>
              <a:t>女性携带者</a:t>
            </a:r>
          </a:p>
        </p:txBody>
      </p:sp>
      <p:sp>
        <p:nvSpPr>
          <p:cNvPr id="15370" name="Text Box 10"/>
          <p:cNvSpPr txBox="1">
            <a:spLocks noChangeArrowheads="1"/>
          </p:cNvSpPr>
          <p:nvPr/>
        </p:nvSpPr>
        <p:spPr bwMode="auto">
          <a:xfrm>
            <a:off x="5791200" y="4648200"/>
            <a:ext cx="152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/>
              <a:t>男性正常</a:t>
            </a:r>
          </a:p>
        </p:txBody>
      </p:sp>
      <p:sp>
        <p:nvSpPr>
          <p:cNvPr id="15371" name="Text Box 11"/>
          <p:cNvSpPr txBox="1">
            <a:spLocks noChangeArrowheads="1"/>
          </p:cNvSpPr>
          <p:nvPr/>
        </p:nvSpPr>
        <p:spPr bwMode="auto">
          <a:xfrm>
            <a:off x="2590800" y="5105400"/>
            <a:ext cx="4419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/>
              <a:t>    1                      </a:t>
            </a:r>
            <a:r>
              <a:rPr lang="zh-CN" altLang="en-US" sz="2400"/>
              <a:t>：                </a:t>
            </a:r>
            <a:r>
              <a:rPr lang="en-US" altLang="zh-CN" sz="2400"/>
              <a:t>1</a:t>
            </a:r>
          </a:p>
        </p:txBody>
      </p:sp>
      <p:sp>
        <p:nvSpPr>
          <p:cNvPr id="15372" name="Text Box 12"/>
          <p:cNvSpPr txBox="1">
            <a:spLocks noChangeArrowheads="1"/>
          </p:cNvSpPr>
          <p:nvPr/>
        </p:nvSpPr>
        <p:spPr bwMode="auto">
          <a:xfrm>
            <a:off x="1981200" y="5943600"/>
            <a:ext cx="5638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/>
              <a:t>正常女性与色盲男性结婚后的遗传现象</a:t>
            </a:r>
          </a:p>
        </p:txBody>
      </p:sp>
      <p:sp>
        <p:nvSpPr>
          <p:cNvPr id="15373" name="Line 13"/>
          <p:cNvSpPr>
            <a:spLocks noChangeShapeType="1"/>
          </p:cNvSpPr>
          <p:nvPr/>
        </p:nvSpPr>
        <p:spPr bwMode="auto">
          <a:xfrm>
            <a:off x="2971800" y="1447800"/>
            <a:ext cx="0" cy="1143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374" name="Line 14"/>
          <p:cNvSpPr>
            <a:spLocks noChangeShapeType="1"/>
          </p:cNvSpPr>
          <p:nvPr/>
        </p:nvSpPr>
        <p:spPr bwMode="auto">
          <a:xfrm flipH="1">
            <a:off x="5715000" y="1447800"/>
            <a:ext cx="685800" cy="1143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375" name="Line 15"/>
          <p:cNvSpPr>
            <a:spLocks noChangeShapeType="1"/>
          </p:cNvSpPr>
          <p:nvPr/>
        </p:nvSpPr>
        <p:spPr bwMode="auto">
          <a:xfrm>
            <a:off x="6553200" y="1447800"/>
            <a:ext cx="533400" cy="1295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376" name="Line 16"/>
          <p:cNvSpPr>
            <a:spLocks noChangeShapeType="1"/>
          </p:cNvSpPr>
          <p:nvPr/>
        </p:nvSpPr>
        <p:spPr bwMode="auto">
          <a:xfrm>
            <a:off x="2971800" y="3124200"/>
            <a:ext cx="0" cy="1066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377" name="Line 17"/>
          <p:cNvSpPr>
            <a:spLocks noChangeShapeType="1"/>
          </p:cNvSpPr>
          <p:nvPr/>
        </p:nvSpPr>
        <p:spPr bwMode="auto">
          <a:xfrm flipH="1">
            <a:off x="3124200" y="3048000"/>
            <a:ext cx="2438400" cy="1143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378" name="Line 18"/>
          <p:cNvSpPr>
            <a:spLocks noChangeShapeType="1"/>
          </p:cNvSpPr>
          <p:nvPr/>
        </p:nvSpPr>
        <p:spPr bwMode="auto">
          <a:xfrm>
            <a:off x="3124200" y="3048000"/>
            <a:ext cx="3200400" cy="1143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379" name="Line 19"/>
          <p:cNvSpPr>
            <a:spLocks noChangeShapeType="1"/>
          </p:cNvSpPr>
          <p:nvPr/>
        </p:nvSpPr>
        <p:spPr bwMode="auto">
          <a:xfrm flipH="1">
            <a:off x="6553200" y="3048000"/>
            <a:ext cx="457200" cy="1143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ransition spd="slow">
    <p:wheel spokes="8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ext Box 2"/>
          <p:cNvSpPr txBox="1">
            <a:spLocks noChangeArrowheads="1"/>
          </p:cNvSpPr>
          <p:nvPr/>
        </p:nvSpPr>
        <p:spPr bwMode="auto">
          <a:xfrm>
            <a:off x="2209800" y="457200"/>
            <a:ext cx="5410200" cy="1004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/>
              <a:t> </a:t>
            </a:r>
            <a:r>
              <a:rPr lang="zh-CN" altLang="en-US" sz="2400"/>
              <a:t>女性携带者                            男性正常</a:t>
            </a:r>
          </a:p>
          <a:p>
            <a:pPr>
              <a:spcBef>
                <a:spcPct val="50000"/>
              </a:spcBef>
            </a:pPr>
            <a:r>
              <a:rPr lang="zh-CN" altLang="en-US" sz="2400"/>
              <a:t>     </a:t>
            </a:r>
            <a:r>
              <a:rPr lang="en-US" altLang="zh-CN" sz="2400"/>
              <a:t>X</a:t>
            </a:r>
            <a:r>
              <a:rPr lang="en-US" altLang="zh-CN" sz="2400" baseline="50000"/>
              <a:t>B</a:t>
            </a:r>
            <a:r>
              <a:rPr lang="en-US" altLang="zh-CN" sz="2400"/>
              <a:t>X</a:t>
            </a:r>
            <a:r>
              <a:rPr lang="en-US" altLang="zh-CN" sz="2400" baseline="50000"/>
              <a:t>b</a:t>
            </a:r>
            <a:r>
              <a:rPr lang="en-US" altLang="zh-CN" sz="2400"/>
              <a:t>                  </a:t>
            </a:r>
            <a:r>
              <a:rPr lang="en-US" altLang="zh-CN" sz="2400">
                <a:cs typeface="Times New Roman" pitchFamily="18" charset="0"/>
              </a:rPr>
              <a:t>×</a:t>
            </a:r>
            <a:r>
              <a:rPr lang="en-US" altLang="zh-CN" sz="2400"/>
              <a:t>                   X</a:t>
            </a:r>
            <a:r>
              <a:rPr lang="en-US" altLang="zh-CN" sz="2400" baseline="50000"/>
              <a:t>B</a:t>
            </a:r>
            <a:r>
              <a:rPr lang="en-US" altLang="zh-CN" sz="2400"/>
              <a:t>Y</a:t>
            </a:r>
          </a:p>
        </p:txBody>
      </p:sp>
      <p:sp>
        <p:nvSpPr>
          <p:cNvPr id="16387" name="Text Box 3"/>
          <p:cNvSpPr txBox="1">
            <a:spLocks noChangeArrowheads="1"/>
          </p:cNvSpPr>
          <p:nvPr/>
        </p:nvSpPr>
        <p:spPr bwMode="auto">
          <a:xfrm>
            <a:off x="1066800" y="990600"/>
            <a:ext cx="914400" cy="3743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/>
              <a:t>亲代</a:t>
            </a:r>
          </a:p>
          <a:p>
            <a:pPr>
              <a:spcBef>
                <a:spcPct val="50000"/>
              </a:spcBef>
            </a:pPr>
            <a:endParaRPr lang="zh-CN" altLang="en-US" sz="2400"/>
          </a:p>
          <a:p>
            <a:pPr>
              <a:spcBef>
                <a:spcPct val="50000"/>
              </a:spcBef>
            </a:pPr>
            <a:endParaRPr lang="zh-CN" altLang="en-US" sz="2400"/>
          </a:p>
          <a:p>
            <a:pPr>
              <a:spcBef>
                <a:spcPct val="50000"/>
              </a:spcBef>
            </a:pPr>
            <a:r>
              <a:rPr lang="zh-CN" altLang="en-US" sz="2400"/>
              <a:t>配子</a:t>
            </a:r>
          </a:p>
          <a:p>
            <a:pPr>
              <a:spcBef>
                <a:spcPct val="50000"/>
              </a:spcBef>
            </a:pPr>
            <a:endParaRPr lang="zh-CN" altLang="en-US" sz="2400"/>
          </a:p>
          <a:p>
            <a:pPr>
              <a:spcBef>
                <a:spcPct val="50000"/>
              </a:spcBef>
            </a:pPr>
            <a:endParaRPr lang="zh-CN" altLang="en-US" sz="2400"/>
          </a:p>
          <a:p>
            <a:pPr>
              <a:spcBef>
                <a:spcPct val="50000"/>
              </a:spcBef>
            </a:pPr>
            <a:r>
              <a:rPr lang="zh-CN" altLang="en-US" sz="2400"/>
              <a:t>子代</a:t>
            </a:r>
          </a:p>
        </p:txBody>
      </p:sp>
      <p:sp>
        <p:nvSpPr>
          <p:cNvPr id="16388" name="Text Box 4"/>
          <p:cNvSpPr txBox="1">
            <a:spLocks noChangeArrowheads="1"/>
          </p:cNvSpPr>
          <p:nvPr/>
        </p:nvSpPr>
        <p:spPr bwMode="auto">
          <a:xfrm>
            <a:off x="2133600" y="2667000"/>
            <a:ext cx="685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/>
              <a:t>X</a:t>
            </a:r>
            <a:r>
              <a:rPr lang="en-US" altLang="zh-CN" sz="2400" baseline="50000"/>
              <a:t>B</a:t>
            </a:r>
          </a:p>
        </p:txBody>
      </p:sp>
      <p:sp>
        <p:nvSpPr>
          <p:cNvPr id="16389" name="Text Box 5"/>
          <p:cNvSpPr txBox="1">
            <a:spLocks noChangeArrowheads="1"/>
          </p:cNvSpPr>
          <p:nvPr/>
        </p:nvSpPr>
        <p:spPr bwMode="auto">
          <a:xfrm>
            <a:off x="5715000" y="2590800"/>
            <a:ext cx="609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/>
              <a:t>X</a:t>
            </a:r>
            <a:r>
              <a:rPr lang="en-US" altLang="zh-CN" sz="2400" baseline="50000"/>
              <a:t>B</a:t>
            </a:r>
          </a:p>
        </p:txBody>
      </p:sp>
      <p:sp>
        <p:nvSpPr>
          <p:cNvPr id="16390" name="Text Box 6"/>
          <p:cNvSpPr txBox="1">
            <a:spLocks noChangeArrowheads="1"/>
          </p:cNvSpPr>
          <p:nvPr/>
        </p:nvSpPr>
        <p:spPr bwMode="auto">
          <a:xfrm>
            <a:off x="7162800" y="2590800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/>
              <a:t>Y</a:t>
            </a:r>
          </a:p>
        </p:txBody>
      </p:sp>
      <p:sp>
        <p:nvSpPr>
          <p:cNvPr id="16391" name="Text Box 7"/>
          <p:cNvSpPr txBox="1">
            <a:spLocks noChangeArrowheads="1"/>
          </p:cNvSpPr>
          <p:nvPr/>
        </p:nvSpPr>
        <p:spPr bwMode="auto">
          <a:xfrm>
            <a:off x="3886200" y="4267200"/>
            <a:ext cx="914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/>
              <a:t>X</a:t>
            </a:r>
            <a:r>
              <a:rPr lang="en-US" altLang="zh-CN" sz="2400" baseline="50000"/>
              <a:t>B</a:t>
            </a:r>
            <a:r>
              <a:rPr lang="en-US" altLang="zh-CN" sz="2400"/>
              <a:t>X</a:t>
            </a:r>
            <a:r>
              <a:rPr lang="en-US" altLang="zh-CN" sz="2400" baseline="50000"/>
              <a:t>b</a:t>
            </a:r>
          </a:p>
        </p:txBody>
      </p:sp>
      <p:sp>
        <p:nvSpPr>
          <p:cNvPr id="16392" name="Text Box 8"/>
          <p:cNvSpPr txBox="1">
            <a:spLocks noChangeArrowheads="1"/>
          </p:cNvSpPr>
          <p:nvPr/>
        </p:nvSpPr>
        <p:spPr bwMode="auto">
          <a:xfrm>
            <a:off x="5638800" y="4191000"/>
            <a:ext cx="838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/>
              <a:t>X</a:t>
            </a:r>
            <a:r>
              <a:rPr lang="en-US" altLang="zh-CN" sz="2400" baseline="50000"/>
              <a:t>B</a:t>
            </a:r>
            <a:r>
              <a:rPr lang="en-US" altLang="zh-CN" sz="2400"/>
              <a:t>Y</a:t>
            </a:r>
            <a:endParaRPr lang="en-US" altLang="zh-CN" sz="2400" baseline="50000"/>
          </a:p>
        </p:txBody>
      </p:sp>
      <p:sp>
        <p:nvSpPr>
          <p:cNvPr id="16393" name="Text Box 9"/>
          <p:cNvSpPr txBox="1">
            <a:spLocks noChangeArrowheads="1"/>
          </p:cNvSpPr>
          <p:nvPr/>
        </p:nvSpPr>
        <p:spPr bwMode="auto">
          <a:xfrm>
            <a:off x="3429000" y="4724400"/>
            <a:ext cx="1752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/>
              <a:t>女性携带者</a:t>
            </a:r>
          </a:p>
        </p:txBody>
      </p:sp>
      <p:sp>
        <p:nvSpPr>
          <p:cNvPr id="16394" name="Text Box 10"/>
          <p:cNvSpPr txBox="1">
            <a:spLocks noChangeArrowheads="1"/>
          </p:cNvSpPr>
          <p:nvPr/>
        </p:nvSpPr>
        <p:spPr bwMode="auto">
          <a:xfrm>
            <a:off x="5334000" y="4724400"/>
            <a:ext cx="1447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/>
              <a:t>男性正常</a:t>
            </a:r>
          </a:p>
        </p:txBody>
      </p:sp>
      <p:sp>
        <p:nvSpPr>
          <p:cNvPr id="16395" name="Text Box 11"/>
          <p:cNvSpPr txBox="1">
            <a:spLocks noChangeArrowheads="1"/>
          </p:cNvSpPr>
          <p:nvPr/>
        </p:nvSpPr>
        <p:spPr bwMode="auto">
          <a:xfrm>
            <a:off x="1676400" y="5105400"/>
            <a:ext cx="670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/>
              <a:t>        1         </a:t>
            </a:r>
            <a:r>
              <a:rPr lang="zh-CN" altLang="en-US" sz="2400"/>
              <a:t>：         </a:t>
            </a:r>
            <a:r>
              <a:rPr lang="en-US" altLang="zh-CN" sz="2400"/>
              <a:t>1            </a:t>
            </a:r>
            <a:r>
              <a:rPr lang="zh-CN" altLang="en-US" sz="2400"/>
              <a:t>：      </a:t>
            </a:r>
            <a:r>
              <a:rPr lang="en-US" altLang="zh-CN" sz="2400"/>
              <a:t>1         </a:t>
            </a:r>
            <a:r>
              <a:rPr lang="zh-CN" altLang="en-US" sz="2400"/>
              <a:t>：      </a:t>
            </a:r>
            <a:r>
              <a:rPr lang="en-US" altLang="zh-CN" sz="2400"/>
              <a:t>1</a:t>
            </a:r>
          </a:p>
        </p:txBody>
      </p:sp>
      <p:sp>
        <p:nvSpPr>
          <p:cNvPr id="16396" name="Text Box 12"/>
          <p:cNvSpPr txBox="1">
            <a:spLocks noChangeArrowheads="1"/>
          </p:cNvSpPr>
          <p:nvPr/>
        </p:nvSpPr>
        <p:spPr bwMode="auto">
          <a:xfrm>
            <a:off x="1981200" y="5943600"/>
            <a:ext cx="6248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/>
              <a:t>女性携带者与正常男性结婚后的遗传现象</a:t>
            </a:r>
          </a:p>
        </p:txBody>
      </p:sp>
      <p:sp>
        <p:nvSpPr>
          <p:cNvPr id="16397" name="Text Box 13"/>
          <p:cNvSpPr txBox="1">
            <a:spLocks noChangeArrowheads="1"/>
          </p:cNvSpPr>
          <p:nvPr/>
        </p:nvSpPr>
        <p:spPr bwMode="auto">
          <a:xfrm>
            <a:off x="3581400" y="2667000"/>
            <a:ext cx="685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/>
              <a:t>X</a:t>
            </a:r>
            <a:r>
              <a:rPr lang="en-US" altLang="zh-CN" sz="2400" baseline="50000"/>
              <a:t>b</a:t>
            </a:r>
          </a:p>
        </p:txBody>
      </p:sp>
      <p:sp>
        <p:nvSpPr>
          <p:cNvPr id="16398" name="Text Box 14"/>
          <p:cNvSpPr txBox="1">
            <a:spLocks noChangeArrowheads="1"/>
          </p:cNvSpPr>
          <p:nvPr/>
        </p:nvSpPr>
        <p:spPr bwMode="auto">
          <a:xfrm>
            <a:off x="2057400" y="4267200"/>
            <a:ext cx="914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/>
              <a:t>X</a:t>
            </a:r>
            <a:r>
              <a:rPr lang="en-US" altLang="zh-CN" sz="2400" baseline="50000"/>
              <a:t>B</a:t>
            </a:r>
            <a:r>
              <a:rPr lang="en-US" altLang="zh-CN" sz="2400"/>
              <a:t>X</a:t>
            </a:r>
            <a:r>
              <a:rPr lang="en-US" altLang="zh-CN" sz="2400" baseline="50000"/>
              <a:t>B</a:t>
            </a:r>
          </a:p>
        </p:txBody>
      </p:sp>
      <p:sp>
        <p:nvSpPr>
          <p:cNvPr id="16399" name="Text Box 15"/>
          <p:cNvSpPr txBox="1">
            <a:spLocks noChangeArrowheads="1"/>
          </p:cNvSpPr>
          <p:nvPr/>
        </p:nvSpPr>
        <p:spPr bwMode="auto">
          <a:xfrm>
            <a:off x="7391400" y="4191000"/>
            <a:ext cx="838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/>
              <a:t>X</a:t>
            </a:r>
            <a:r>
              <a:rPr lang="en-US" altLang="zh-CN" sz="2400" baseline="50000"/>
              <a:t>b</a:t>
            </a:r>
            <a:r>
              <a:rPr lang="en-US" altLang="zh-CN" sz="2400"/>
              <a:t>Y</a:t>
            </a:r>
            <a:endParaRPr lang="en-US" altLang="zh-CN" sz="2400" baseline="50000"/>
          </a:p>
        </p:txBody>
      </p:sp>
      <p:sp>
        <p:nvSpPr>
          <p:cNvPr id="16400" name="Text Box 16"/>
          <p:cNvSpPr txBox="1">
            <a:spLocks noChangeArrowheads="1"/>
          </p:cNvSpPr>
          <p:nvPr/>
        </p:nvSpPr>
        <p:spPr bwMode="auto">
          <a:xfrm>
            <a:off x="1828800" y="4724400"/>
            <a:ext cx="1447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/>
              <a:t>女性正常</a:t>
            </a:r>
          </a:p>
        </p:txBody>
      </p:sp>
      <p:sp>
        <p:nvSpPr>
          <p:cNvPr id="16401" name="Text Box 17"/>
          <p:cNvSpPr txBox="1">
            <a:spLocks noChangeArrowheads="1"/>
          </p:cNvSpPr>
          <p:nvPr/>
        </p:nvSpPr>
        <p:spPr bwMode="auto">
          <a:xfrm>
            <a:off x="7010400" y="4724400"/>
            <a:ext cx="1447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/>
              <a:t>男性色盲</a:t>
            </a:r>
          </a:p>
        </p:txBody>
      </p:sp>
      <p:sp>
        <p:nvSpPr>
          <p:cNvPr id="16402" name="Line 18"/>
          <p:cNvSpPr>
            <a:spLocks noChangeShapeType="1"/>
          </p:cNvSpPr>
          <p:nvPr/>
        </p:nvSpPr>
        <p:spPr bwMode="auto">
          <a:xfrm flipH="1">
            <a:off x="2362200" y="1447800"/>
            <a:ext cx="609600" cy="1219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6403" name="Line 19"/>
          <p:cNvSpPr>
            <a:spLocks noChangeShapeType="1"/>
          </p:cNvSpPr>
          <p:nvPr/>
        </p:nvSpPr>
        <p:spPr bwMode="auto">
          <a:xfrm>
            <a:off x="3124200" y="1447800"/>
            <a:ext cx="685800" cy="1219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6404" name="Line 20"/>
          <p:cNvSpPr>
            <a:spLocks noChangeShapeType="1"/>
          </p:cNvSpPr>
          <p:nvPr/>
        </p:nvSpPr>
        <p:spPr bwMode="auto">
          <a:xfrm flipH="1">
            <a:off x="5943600" y="1371600"/>
            <a:ext cx="685800" cy="1219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6405" name="Line 21"/>
          <p:cNvSpPr>
            <a:spLocks noChangeShapeType="1"/>
          </p:cNvSpPr>
          <p:nvPr/>
        </p:nvSpPr>
        <p:spPr bwMode="auto">
          <a:xfrm>
            <a:off x="6705600" y="1371600"/>
            <a:ext cx="685800" cy="1295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6406" name="Line 22"/>
          <p:cNvSpPr>
            <a:spLocks noChangeShapeType="1"/>
          </p:cNvSpPr>
          <p:nvPr/>
        </p:nvSpPr>
        <p:spPr bwMode="auto">
          <a:xfrm>
            <a:off x="2362200" y="3124200"/>
            <a:ext cx="0" cy="1066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6407" name="Line 23"/>
          <p:cNvSpPr>
            <a:spLocks noChangeShapeType="1"/>
          </p:cNvSpPr>
          <p:nvPr/>
        </p:nvSpPr>
        <p:spPr bwMode="auto">
          <a:xfrm flipH="1">
            <a:off x="2514600" y="2971800"/>
            <a:ext cx="3352800" cy="1219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6408" name="Line 24"/>
          <p:cNvSpPr>
            <a:spLocks noChangeShapeType="1"/>
          </p:cNvSpPr>
          <p:nvPr/>
        </p:nvSpPr>
        <p:spPr bwMode="auto">
          <a:xfrm>
            <a:off x="3886200" y="3048000"/>
            <a:ext cx="304800" cy="1143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6409" name="Line 25"/>
          <p:cNvSpPr>
            <a:spLocks noChangeShapeType="1"/>
          </p:cNvSpPr>
          <p:nvPr/>
        </p:nvSpPr>
        <p:spPr bwMode="auto">
          <a:xfrm flipH="1">
            <a:off x="4343400" y="2971800"/>
            <a:ext cx="1600200" cy="1219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6410" name="Line 26"/>
          <p:cNvSpPr>
            <a:spLocks noChangeShapeType="1"/>
          </p:cNvSpPr>
          <p:nvPr/>
        </p:nvSpPr>
        <p:spPr bwMode="auto">
          <a:xfrm>
            <a:off x="2514600" y="2971800"/>
            <a:ext cx="3429000" cy="1219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6411" name="Line 27"/>
          <p:cNvSpPr>
            <a:spLocks noChangeShapeType="1"/>
          </p:cNvSpPr>
          <p:nvPr/>
        </p:nvSpPr>
        <p:spPr bwMode="auto">
          <a:xfrm flipH="1">
            <a:off x="6096000" y="2971800"/>
            <a:ext cx="1219200" cy="1219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6412" name="Line 28"/>
          <p:cNvSpPr>
            <a:spLocks noChangeShapeType="1"/>
          </p:cNvSpPr>
          <p:nvPr/>
        </p:nvSpPr>
        <p:spPr bwMode="auto">
          <a:xfrm>
            <a:off x="3886200" y="2971800"/>
            <a:ext cx="3733800" cy="1219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6413" name="Line 29"/>
          <p:cNvSpPr>
            <a:spLocks noChangeShapeType="1"/>
          </p:cNvSpPr>
          <p:nvPr/>
        </p:nvSpPr>
        <p:spPr bwMode="auto">
          <a:xfrm>
            <a:off x="7467600" y="2971800"/>
            <a:ext cx="228600" cy="1143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ransition spd="slow">
    <p:wheel spokes="8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ext Box 2"/>
          <p:cNvSpPr txBox="1">
            <a:spLocks noChangeArrowheads="1"/>
          </p:cNvSpPr>
          <p:nvPr/>
        </p:nvSpPr>
        <p:spPr bwMode="auto">
          <a:xfrm>
            <a:off x="2209800" y="457200"/>
            <a:ext cx="5410200" cy="1004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/>
              <a:t> </a:t>
            </a:r>
            <a:r>
              <a:rPr lang="zh-CN" altLang="en-US" sz="2400"/>
              <a:t>女性携带者                            男性色盲</a:t>
            </a:r>
          </a:p>
          <a:p>
            <a:pPr>
              <a:spcBef>
                <a:spcPct val="50000"/>
              </a:spcBef>
            </a:pPr>
            <a:r>
              <a:rPr lang="zh-CN" altLang="en-US" sz="2400"/>
              <a:t>     </a:t>
            </a:r>
            <a:r>
              <a:rPr lang="en-US" altLang="zh-CN" sz="2400"/>
              <a:t>X</a:t>
            </a:r>
            <a:r>
              <a:rPr lang="en-US" altLang="zh-CN" sz="2400" baseline="50000"/>
              <a:t>B</a:t>
            </a:r>
            <a:r>
              <a:rPr lang="en-US" altLang="zh-CN" sz="2400"/>
              <a:t>X</a:t>
            </a:r>
            <a:r>
              <a:rPr lang="en-US" altLang="zh-CN" sz="2400" baseline="50000"/>
              <a:t>b</a:t>
            </a:r>
            <a:r>
              <a:rPr lang="en-US" altLang="zh-CN" sz="2400"/>
              <a:t>                  </a:t>
            </a:r>
            <a:r>
              <a:rPr lang="en-US" altLang="zh-CN" sz="2400">
                <a:cs typeface="Times New Roman" pitchFamily="18" charset="0"/>
              </a:rPr>
              <a:t>×</a:t>
            </a:r>
            <a:r>
              <a:rPr lang="en-US" altLang="zh-CN" sz="2400"/>
              <a:t>                   X</a:t>
            </a:r>
            <a:r>
              <a:rPr lang="en-US" altLang="zh-CN" sz="2400" baseline="50000"/>
              <a:t>b</a:t>
            </a:r>
            <a:r>
              <a:rPr lang="en-US" altLang="zh-CN" sz="2400"/>
              <a:t>Y</a:t>
            </a:r>
          </a:p>
        </p:txBody>
      </p:sp>
      <p:sp>
        <p:nvSpPr>
          <p:cNvPr id="17411" name="Text Box 3"/>
          <p:cNvSpPr txBox="1">
            <a:spLocks noChangeArrowheads="1"/>
          </p:cNvSpPr>
          <p:nvPr/>
        </p:nvSpPr>
        <p:spPr bwMode="auto">
          <a:xfrm>
            <a:off x="1066800" y="990600"/>
            <a:ext cx="914400" cy="3743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/>
              <a:t>亲代</a:t>
            </a:r>
          </a:p>
          <a:p>
            <a:pPr>
              <a:spcBef>
                <a:spcPct val="50000"/>
              </a:spcBef>
            </a:pPr>
            <a:endParaRPr lang="zh-CN" altLang="en-US" sz="2400"/>
          </a:p>
          <a:p>
            <a:pPr>
              <a:spcBef>
                <a:spcPct val="50000"/>
              </a:spcBef>
            </a:pPr>
            <a:endParaRPr lang="zh-CN" altLang="en-US" sz="2400"/>
          </a:p>
          <a:p>
            <a:pPr>
              <a:spcBef>
                <a:spcPct val="50000"/>
              </a:spcBef>
            </a:pPr>
            <a:r>
              <a:rPr lang="zh-CN" altLang="en-US" sz="2400"/>
              <a:t>配子</a:t>
            </a:r>
          </a:p>
          <a:p>
            <a:pPr>
              <a:spcBef>
                <a:spcPct val="50000"/>
              </a:spcBef>
            </a:pPr>
            <a:endParaRPr lang="zh-CN" altLang="en-US" sz="2400"/>
          </a:p>
          <a:p>
            <a:pPr>
              <a:spcBef>
                <a:spcPct val="50000"/>
              </a:spcBef>
            </a:pPr>
            <a:endParaRPr lang="zh-CN" altLang="en-US" sz="2400"/>
          </a:p>
          <a:p>
            <a:pPr>
              <a:spcBef>
                <a:spcPct val="50000"/>
              </a:spcBef>
            </a:pPr>
            <a:r>
              <a:rPr lang="zh-CN" altLang="en-US" sz="2400"/>
              <a:t>子代</a:t>
            </a:r>
          </a:p>
        </p:txBody>
      </p:sp>
      <p:sp>
        <p:nvSpPr>
          <p:cNvPr id="17412" name="Text Box 4"/>
          <p:cNvSpPr txBox="1">
            <a:spLocks noChangeArrowheads="1"/>
          </p:cNvSpPr>
          <p:nvPr/>
        </p:nvSpPr>
        <p:spPr bwMode="auto">
          <a:xfrm>
            <a:off x="2133600" y="2667000"/>
            <a:ext cx="685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/>
              <a:t>X</a:t>
            </a:r>
            <a:r>
              <a:rPr lang="en-US" altLang="zh-CN" sz="2400" baseline="50000"/>
              <a:t>B</a:t>
            </a:r>
          </a:p>
        </p:txBody>
      </p:sp>
      <p:sp>
        <p:nvSpPr>
          <p:cNvPr id="17413" name="Text Box 5"/>
          <p:cNvSpPr txBox="1">
            <a:spLocks noChangeArrowheads="1"/>
          </p:cNvSpPr>
          <p:nvPr/>
        </p:nvSpPr>
        <p:spPr bwMode="auto">
          <a:xfrm>
            <a:off x="5715000" y="2590800"/>
            <a:ext cx="609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/>
              <a:t>X</a:t>
            </a:r>
            <a:r>
              <a:rPr lang="en-US" altLang="zh-CN" sz="2400" baseline="50000"/>
              <a:t>b</a:t>
            </a:r>
          </a:p>
        </p:txBody>
      </p:sp>
      <p:sp>
        <p:nvSpPr>
          <p:cNvPr id="17414" name="Text Box 6"/>
          <p:cNvSpPr txBox="1">
            <a:spLocks noChangeArrowheads="1"/>
          </p:cNvSpPr>
          <p:nvPr/>
        </p:nvSpPr>
        <p:spPr bwMode="auto">
          <a:xfrm>
            <a:off x="7162800" y="2590800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/>
              <a:t>Y</a:t>
            </a:r>
          </a:p>
        </p:txBody>
      </p:sp>
      <p:sp>
        <p:nvSpPr>
          <p:cNvPr id="17415" name="Text Box 7"/>
          <p:cNvSpPr txBox="1">
            <a:spLocks noChangeArrowheads="1"/>
          </p:cNvSpPr>
          <p:nvPr/>
        </p:nvSpPr>
        <p:spPr bwMode="auto">
          <a:xfrm>
            <a:off x="3886200" y="4267200"/>
            <a:ext cx="914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/>
              <a:t>X</a:t>
            </a:r>
            <a:r>
              <a:rPr lang="en-US" altLang="zh-CN" sz="2400" baseline="50000"/>
              <a:t>b</a:t>
            </a:r>
            <a:r>
              <a:rPr lang="en-US" altLang="zh-CN" sz="2400"/>
              <a:t>X</a:t>
            </a:r>
            <a:r>
              <a:rPr lang="en-US" altLang="zh-CN" sz="2400" baseline="50000"/>
              <a:t>b</a:t>
            </a:r>
          </a:p>
        </p:txBody>
      </p:sp>
      <p:sp>
        <p:nvSpPr>
          <p:cNvPr id="17416" name="Text Box 8"/>
          <p:cNvSpPr txBox="1">
            <a:spLocks noChangeArrowheads="1"/>
          </p:cNvSpPr>
          <p:nvPr/>
        </p:nvSpPr>
        <p:spPr bwMode="auto">
          <a:xfrm>
            <a:off x="5638800" y="4191000"/>
            <a:ext cx="838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/>
              <a:t>X</a:t>
            </a:r>
            <a:r>
              <a:rPr lang="en-US" altLang="zh-CN" sz="2400" baseline="50000"/>
              <a:t>B</a:t>
            </a:r>
            <a:r>
              <a:rPr lang="en-US" altLang="zh-CN" sz="2400"/>
              <a:t>Y</a:t>
            </a:r>
            <a:endParaRPr lang="en-US" altLang="zh-CN" sz="2400" baseline="50000"/>
          </a:p>
        </p:txBody>
      </p:sp>
      <p:sp>
        <p:nvSpPr>
          <p:cNvPr id="17417" name="Text Box 9"/>
          <p:cNvSpPr txBox="1">
            <a:spLocks noChangeArrowheads="1"/>
          </p:cNvSpPr>
          <p:nvPr/>
        </p:nvSpPr>
        <p:spPr bwMode="auto">
          <a:xfrm>
            <a:off x="3581400" y="4724400"/>
            <a:ext cx="1447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/>
              <a:t>女性色盲</a:t>
            </a:r>
          </a:p>
        </p:txBody>
      </p:sp>
      <p:sp>
        <p:nvSpPr>
          <p:cNvPr id="17418" name="Text Box 10"/>
          <p:cNvSpPr txBox="1">
            <a:spLocks noChangeArrowheads="1"/>
          </p:cNvSpPr>
          <p:nvPr/>
        </p:nvSpPr>
        <p:spPr bwMode="auto">
          <a:xfrm>
            <a:off x="5334000" y="4724400"/>
            <a:ext cx="1447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/>
              <a:t>男性正常</a:t>
            </a:r>
          </a:p>
        </p:txBody>
      </p:sp>
      <p:sp>
        <p:nvSpPr>
          <p:cNvPr id="17419" name="Text Box 11"/>
          <p:cNvSpPr txBox="1">
            <a:spLocks noChangeArrowheads="1"/>
          </p:cNvSpPr>
          <p:nvPr/>
        </p:nvSpPr>
        <p:spPr bwMode="auto">
          <a:xfrm>
            <a:off x="1676400" y="5105400"/>
            <a:ext cx="670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/>
              <a:t>        1         </a:t>
            </a:r>
            <a:r>
              <a:rPr lang="zh-CN" altLang="en-US" sz="2400"/>
              <a:t>：         </a:t>
            </a:r>
            <a:r>
              <a:rPr lang="en-US" altLang="zh-CN" sz="2400"/>
              <a:t>1            </a:t>
            </a:r>
            <a:r>
              <a:rPr lang="zh-CN" altLang="en-US" sz="2400"/>
              <a:t>：      </a:t>
            </a:r>
            <a:r>
              <a:rPr lang="en-US" altLang="zh-CN" sz="2400"/>
              <a:t>1         </a:t>
            </a:r>
            <a:r>
              <a:rPr lang="zh-CN" altLang="en-US" sz="2400"/>
              <a:t>：      </a:t>
            </a:r>
            <a:r>
              <a:rPr lang="en-US" altLang="zh-CN" sz="2400"/>
              <a:t>1</a:t>
            </a:r>
          </a:p>
        </p:txBody>
      </p:sp>
      <p:sp>
        <p:nvSpPr>
          <p:cNvPr id="17420" name="Text Box 12"/>
          <p:cNvSpPr txBox="1">
            <a:spLocks noChangeArrowheads="1"/>
          </p:cNvSpPr>
          <p:nvPr/>
        </p:nvSpPr>
        <p:spPr bwMode="auto">
          <a:xfrm>
            <a:off x="1981200" y="5943600"/>
            <a:ext cx="6248400" cy="466725"/>
          </a:xfrm>
          <a:prstGeom prst="rect">
            <a:avLst/>
          </a:prstGeom>
          <a:noFill/>
          <a:ln w="9525">
            <a:solidFill>
              <a:srgbClr val="008000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/>
              <a:t>女性携带者与色盲男性结婚后的遗传现象</a:t>
            </a:r>
          </a:p>
        </p:txBody>
      </p:sp>
      <p:sp>
        <p:nvSpPr>
          <p:cNvPr id="17421" name="Text Box 13"/>
          <p:cNvSpPr txBox="1">
            <a:spLocks noChangeArrowheads="1"/>
          </p:cNvSpPr>
          <p:nvPr/>
        </p:nvSpPr>
        <p:spPr bwMode="auto">
          <a:xfrm>
            <a:off x="3581400" y="2667000"/>
            <a:ext cx="685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/>
              <a:t>X</a:t>
            </a:r>
            <a:r>
              <a:rPr lang="en-US" altLang="zh-CN" sz="2400" baseline="50000"/>
              <a:t>b</a:t>
            </a:r>
          </a:p>
        </p:txBody>
      </p:sp>
      <p:sp>
        <p:nvSpPr>
          <p:cNvPr id="17422" name="Text Box 14"/>
          <p:cNvSpPr txBox="1">
            <a:spLocks noChangeArrowheads="1"/>
          </p:cNvSpPr>
          <p:nvPr/>
        </p:nvSpPr>
        <p:spPr bwMode="auto">
          <a:xfrm>
            <a:off x="2057400" y="4267200"/>
            <a:ext cx="914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/>
              <a:t>X</a:t>
            </a:r>
            <a:r>
              <a:rPr lang="en-US" altLang="zh-CN" sz="2400" baseline="50000"/>
              <a:t>B</a:t>
            </a:r>
            <a:r>
              <a:rPr lang="en-US" altLang="zh-CN" sz="2400"/>
              <a:t>X</a:t>
            </a:r>
            <a:r>
              <a:rPr lang="en-US" altLang="zh-CN" sz="2400" baseline="50000"/>
              <a:t>b</a:t>
            </a:r>
          </a:p>
        </p:txBody>
      </p:sp>
      <p:sp>
        <p:nvSpPr>
          <p:cNvPr id="17423" name="Text Box 15"/>
          <p:cNvSpPr txBox="1">
            <a:spLocks noChangeArrowheads="1"/>
          </p:cNvSpPr>
          <p:nvPr/>
        </p:nvSpPr>
        <p:spPr bwMode="auto">
          <a:xfrm>
            <a:off x="7391400" y="4191000"/>
            <a:ext cx="838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/>
              <a:t>X</a:t>
            </a:r>
            <a:r>
              <a:rPr lang="en-US" altLang="zh-CN" sz="2400" baseline="50000"/>
              <a:t>b</a:t>
            </a:r>
            <a:r>
              <a:rPr lang="en-US" altLang="zh-CN" sz="2400"/>
              <a:t>Y</a:t>
            </a:r>
            <a:endParaRPr lang="en-US" altLang="zh-CN" sz="2400" baseline="50000"/>
          </a:p>
        </p:txBody>
      </p:sp>
      <p:sp>
        <p:nvSpPr>
          <p:cNvPr id="17424" name="Text Box 16"/>
          <p:cNvSpPr txBox="1">
            <a:spLocks noChangeArrowheads="1"/>
          </p:cNvSpPr>
          <p:nvPr/>
        </p:nvSpPr>
        <p:spPr bwMode="auto">
          <a:xfrm>
            <a:off x="1752600" y="4724400"/>
            <a:ext cx="1828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/>
              <a:t>女性携带者</a:t>
            </a:r>
          </a:p>
        </p:txBody>
      </p:sp>
      <p:sp>
        <p:nvSpPr>
          <p:cNvPr id="17425" name="Text Box 17"/>
          <p:cNvSpPr txBox="1">
            <a:spLocks noChangeArrowheads="1"/>
          </p:cNvSpPr>
          <p:nvPr/>
        </p:nvSpPr>
        <p:spPr bwMode="auto">
          <a:xfrm>
            <a:off x="7010400" y="4724400"/>
            <a:ext cx="1447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/>
              <a:t>男性色盲</a:t>
            </a:r>
          </a:p>
        </p:txBody>
      </p:sp>
      <p:sp>
        <p:nvSpPr>
          <p:cNvPr id="17426" name="Line 18"/>
          <p:cNvSpPr>
            <a:spLocks noChangeShapeType="1"/>
          </p:cNvSpPr>
          <p:nvPr/>
        </p:nvSpPr>
        <p:spPr bwMode="auto">
          <a:xfrm flipH="1">
            <a:off x="2362200" y="1447800"/>
            <a:ext cx="609600" cy="1219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7427" name="Line 19"/>
          <p:cNvSpPr>
            <a:spLocks noChangeShapeType="1"/>
          </p:cNvSpPr>
          <p:nvPr/>
        </p:nvSpPr>
        <p:spPr bwMode="auto">
          <a:xfrm>
            <a:off x="3124200" y="1447800"/>
            <a:ext cx="685800" cy="1219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7428" name="Line 20"/>
          <p:cNvSpPr>
            <a:spLocks noChangeShapeType="1"/>
          </p:cNvSpPr>
          <p:nvPr/>
        </p:nvSpPr>
        <p:spPr bwMode="auto">
          <a:xfrm flipH="1">
            <a:off x="5943600" y="1371600"/>
            <a:ext cx="685800" cy="1219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7429" name="Line 21"/>
          <p:cNvSpPr>
            <a:spLocks noChangeShapeType="1"/>
          </p:cNvSpPr>
          <p:nvPr/>
        </p:nvSpPr>
        <p:spPr bwMode="auto">
          <a:xfrm>
            <a:off x="6705600" y="1371600"/>
            <a:ext cx="685800" cy="1295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7430" name="Line 22"/>
          <p:cNvSpPr>
            <a:spLocks noChangeShapeType="1"/>
          </p:cNvSpPr>
          <p:nvPr/>
        </p:nvSpPr>
        <p:spPr bwMode="auto">
          <a:xfrm>
            <a:off x="2362200" y="3124200"/>
            <a:ext cx="0" cy="1066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7431" name="Line 23"/>
          <p:cNvSpPr>
            <a:spLocks noChangeShapeType="1"/>
          </p:cNvSpPr>
          <p:nvPr/>
        </p:nvSpPr>
        <p:spPr bwMode="auto">
          <a:xfrm flipH="1">
            <a:off x="2514600" y="2971800"/>
            <a:ext cx="3352800" cy="1219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7432" name="Line 24"/>
          <p:cNvSpPr>
            <a:spLocks noChangeShapeType="1"/>
          </p:cNvSpPr>
          <p:nvPr/>
        </p:nvSpPr>
        <p:spPr bwMode="auto">
          <a:xfrm>
            <a:off x="3886200" y="3048000"/>
            <a:ext cx="304800" cy="1143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7433" name="Line 25"/>
          <p:cNvSpPr>
            <a:spLocks noChangeShapeType="1"/>
          </p:cNvSpPr>
          <p:nvPr/>
        </p:nvSpPr>
        <p:spPr bwMode="auto">
          <a:xfrm flipH="1">
            <a:off x="4343400" y="2971800"/>
            <a:ext cx="1600200" cy="1219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7434" name="Line 26"/>
          <p:cNvSpPr>
            <a:spLocks noChangeShapeType="1"/>
          </p:cNvSpPr>
          <p:nvPr/>
        </p:nvSpPr>
        <p:spPr bwMode="auto">
          <a:xfrm>
            <a:off x="2514600" y="2971800"/>
            <a:ext cx="3429000" cy="1219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7435" name="Line 27"/>
          <p:cNvSpPr>
            <a:spLocks noChangeShapeType="1"/>
          </p:cNvSpPr>
          <p:nvPr/>
        </p:nvSpPr>
        <p:spPr bwMode="auto">
          <a:xfrm flipH="1">
            <a:off x="6096000" y="2971800"/>
            <a:ext cx="1219200" cy="1219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7436" name="Line 28"/>
          <p:cNvSpPr>
            <a:spLocks noChangeShapeType="1"/>
          </p:cNvSpPr>
          <p:nvPr/>
        </p:nvSpPr>
        <p:spPr bwMode="auto">
          <a:xfrm>
            <a:off x="3886200" y="2971800"/>
            <a:ext cx="3733800" cy="1219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7437" name="Line 29"/>
          <p:cNvSpPr>
            <a:spLocks noChangeShapeType="1"/>
          </p:cNvSpPr>
          <p:nvPr/>
        </p:nvSpPr>
        <p:spPr bwMode="auto">
          <a:xfrm>
            <a:off x="7467600" y="2971800"/>
            <a:ext cx="228600" cy="1143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ransition spd="slow">
    <p:wheel spokes="8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ext Box 2"/>
          <p:cNvSpPr txBox="1">
            <a:spLocks noChangeArrowheads="1"/>
          </p:cNvSpPr>
          <p:nvPr/>
        </p:nvSpPr>
        <p:spPr bwMode="auto">
          <a:xfrm>
            <a:off x="2209800" y="457200"/>
            <a:ext cx="5410200" cy="1004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/>
              <a:t> </a:t>
            </a:r>
            <a:r>
              <a:rPr lang="zh-CN" altLang="en-US" sz="2400"/>
              <a:t>女性色盲                              男性正常</a:t>
            </a:r>
          </a:p>
          <a:p>
            <a:pPr>
              <a:spcBef>
                <a:spcPct val="50000"/>
              </a:spcBef>
            </a:pPr>
            <a:r>
              <a:rPr lang="zh-CN" altLang="en-US" sz="2400"/>
              <a:t>     </a:t>
            </a:r>
            <a:r>
              <a:rPr lang="en-US" altLang="zh-CN" sz="2400"/>
              <a:t>X</a:t>
            </a:r>
            <a:r>
              <a:rPr lang="en-US" altLang="zh-CN" sz="2400" baseline="50000"/>
              <a:t>b</a:t>
            </a:r>
            <a:r>
              <a:rPr lang="en-US" altLang="zh-CN" sz="2400"/>
              <a:t>X</a:t>
            </a:r>
            <a:r>
              <a:rPr lang="en-US" altLang="zh-CN" sz="2400" baseline="50000"/>
              <a:t>b</a:t>
            </a:r>
            <a:r>
              <a:rPr lang="en-US" altLang="zh-CN" sz="2400"/>
              <a:t>                  </a:t>
            </a:r>
            <a:r>
              <a:rPr lang="en-US" altLang="zh-CN" sz="2400">
                <a:cs typeface="Times New Roman" pitchFamily="18" charset="0"/>
              </a:rPr>
              <a:t>×</a:t>
            </a:r>
            <a:r>
              <a:rPr lang="en-US" altLang="zh-CN" sz="2400"/>
              <a:t>                 X</a:t>
            </a:r>
            <a:r>
              <a:rPr lang="en-US" altLang="zh-CN" sz="2400" baseline="50000"/>
              <a:t>B</a:t>
            </a:r>
            <a:r>
              <a:rPr lang="en-US" altLang="zh-CN" sz="2400"/>
              <a:t>Y</a:t>
            </a:r>
          </a:p>
        </p:txBody>
      </p:sp>
      <p:sp>
        <p:nvSpPr>
          <p:cNvPr id="18435" name="Text Box 3"/>
          <p:cNvSpPr txBox="1">
            <a:spLocks noChangeArrowheads="1"/>
          </p:cNvSpPr>
          <p:nvPr/>
        </p:nvSpPr>
        <p:spPr bwMode="auto">
          <a:xfrm>
            <a:off x="1066800" y="990600"/>
            <a:ext cx="914400" cy="3743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/>
              <a:t>亲代</a:t>
            </a:r>
          </a:p>
          <a:p>
            <a:pPr>
              <a:spcBef>
                <a:spcPct val="50000"/>
              </a:spcBef>
            </a:pPr>
            <a:endParaRPr lang="zh-CN" altLang="en-US" sz="2400"/>
          </a:p>
          <a:p>
            <a:pPr>
              <a:spcBef>
                <a:spcPct val="50000"/>
              </a:spcBef>
            </a:pPr>
            <a:endParaRPr lang="zh-CN" altLang="en-US" sz="2400"/>
          </a:p>
          <a:p>
            <a:pPr>
              <a:spcBef>
                <a:spcPct val="50000"/>
              </a:spcBef>
            </a:pPr>
            <a:r>
              <a:rPr lang="zh-CN" altLang="en-US" sz="2400"/>
              <a:t>配子</a:t>
            </a:r>
          </a:p>
          <a:p>
            <a:pPr>
              <a:spcBef>
                <a:spcPct val="50000"/>
              </a:spcBef>
            </a:pPr>
            <a:endParaRPr lang="zh-CN" altLang="en-US" sz="2400"/>
          </a:p>
          <a:p>
            <a:pPr>
              <a:spcBef>
                <a:spcPct val="50000"/>
              </a:spcBef>
            </a:pPr>
            <a:endParaRPr lang="zh-CN" altLang="en-US" sz="2400"/>
          </a:p>
          <a:p>
            <a:pPr>
              <a:spcBef>
                <a:spcPct val="50000"/>
              </a:spcBef>
            </a:pPr>
            <a:r>
              <a:rPr lang="zh-CN" altLang="en-US" sz="2400"/>
              <a:t>子代</a:t>
            </a:r>
          </a:p>
        </p:txBody>
      </p:sp>
      <p:sp>
        <p:nvSpPr>
          <p:cNvPr id="18436" name="Text Box 4"/>
          <p:cNvSpPr txBox="1">
            <a:spLocks noChangeArrowheads="1"/>
          </p:cNvSpPr>
          <p:nvPr/>
        </p:nvSpPr>
        <p:spPr bwMode="auto">
          <a:xfrm>
            <a:off x="2743200" y="2667000"/>
            <a:ext cx="685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/>
              <a:t>X</a:t>
            </a:r>
            <a:r>
              <a:rPr lang="en-US" altLang="zh-CN" sz="2400" baseline="50000"/>
              <a:t>b</a:t>
            </a:r>
          </a:p>
        </p:txBody>
      </p:sp>
      <p:sp>
        <p:nvSpPr>
          <p:cNvPr id="18437" name="Text Box 5"/>
          <p:cNvSpPr txBox="1">
            <a:spLocks noChangeArrowheads="1"/>
          </p:cNvSpPr>
          <p:nvPr/>
        </p:nvSpPr>
        <p:spPr bwMode="auto">
          <a:xfrm>
            <a:off x="5410200" y="2667000"/>
            <a:ext cx="685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/>
              <a:t>X</a:t>
            </a:r>
            <a:r>
              <a:rPr lang="en-US" altLang="zh-CN" sz="2400" baseline="50000"/>
              <a:t>B</a:t>
            </a:r>
          </a:p>
        </p:txBody>
      </p:sp>
      <p:sp>
        <p:nvSpPr>
          <p:cNvPr id="18438" name="Text Box 6"/>
          <p:cNvSpPr txBox="1">
            <a:spLocks noChangeArrowheads="1"/>
          </p:cNvSpPr>
          <p:nvPr/>
        </p:nvSpPr>
        <p:spPr bwMode="auto">
          <a:xfrm>
            <a:off x="6858000" y="2667000"/>
            <a:ext cx="685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/>
              <a:t>Y</a:t>
            </a:r>
          </a:p>
        </p:txBody>
      </p:sp>
      <p:sp>
        <p:nvSpPr>
          <p:cNvPr id="18439" name="Text Box 7"/>
          <p:cNvSpPr txBox="1">
            <a:spLocks noChangeArrowheads="1"/>
          </p:cNvSpPr>
          <p:nvPr/>
        </p:nvSpPr>
        <p:spPr bwMode="auto">
          <a:xfrm>
            <a:off x="2667000" y="4267200"/>
            <a:ext cx="1143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/>
              <a:t>X</a:t>
            </a:r>
            <a:r>
              <a:rPr lang="en-US" altLang="zh-CN" sz="2400" baseline="50000"/>
              <a:t>B</a:t>
            </a:r>
            <a:r>
              <a:rPr lang="en-US" altLang="zh-CN" sz="2400"/>
              <a:t>X</a:t>
            </a:r>
            <a:r>
              <a:rPr lang="en-US" altLang="zh-CN" sz="2400" baseline="50000"/>
              <a:t>b</a:t>
            </a:r>
          </a:p>
        </p:txBody>
      </p:sp>
      <p:sp>
        <p:nvSpPr>
          <p:cNvPr id="18440" name="Text Box 8"/>
          <p:cNvSpPr txBox="1">
            <a:spLocks noChangeArrowheads="1"/>
          </p:cNvSpPr>
          <p:nvPr/>
        </p:nvSpPr>
        <p:spPr bwMode="auto">
          <a:xfrm>
            <a:off x="6096000" y="4191000"/>
            <a:ext cx="990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/>
              <a:t>X</a:t>
            </a:r>
            <a:r>
              <a:rPr lang="en-US" altLang="zh-CN" sz="2400" baseline="50000"/>
              <a:t>b</a:t>
            </a:r>
            <a:r>
              <a:rPr lang="en-US" altLang="zh-CN" sz="2400"/>
              <a:t>Y</a:t>
            </a:r>
            <a:endParaRPr lang="en-US" altLang="zh-CN" sz="2400" baseline="50000"/>
          </a:p>
        </p:txBody>
      </p:sp>
      <p:sp>
        <p:nvSpPr>
          <p:cNvPr id="18441" name="Text Box 9"/>
          <p:cNvSpPr txBox="1">
            <a:spLocks noChangeArrowheads="1"/>
          </p:cNvSpPr>
          <p:nvPr/>
        </p:nvSpPr>
        <p:spPr bwMode="auto">
          <a:xfrm>
            <a:off x="2209800" y="4724400"/>
            <a:ext cx="1828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/>
              <a:t>女性携带者</a:t>
            </a:r>
          </a:p>
        </p:txBody>
      </p:sp>
      <p:sp>
        <p:nvSpPr>
          <p:cNvPr id="18442" name="Text Box 10"/>
          <p:cNvSpPr txBox="1">
            <a:spLocks noChangeArrowheads="1"/>
          </p:cNvSpPr>
          <p:nvPr/>
        </p:nvSpPr>
        <p:spPr bwMode="auto">
          <a:xfrm>
            <a:off x="5791200" y="4648200"/>
            <a:ext cx="152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/>
              <a:t>男性色盲</a:t>
            </a:r>
          </a:p>
        </p:txBody>
      </p:sp>
      <p:sp>
        <p:nvSpPr>
          <p:cNvPr id="18443" name="Text Box 11"/>
          <p:cNvSpPr txBox="1">
            <a:spLocks noChangeArrowheads="1"/>
          </p:cNvSpPr>
          <p:nvPr/>
        </p:nvSpPr>
        <p:spPr bwMode="auto">
          <a:xfrm>
            <a:off x="2590800" y="5105400"/>
            <a:ext cx="4419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/>
              <a:t>    1                      </a:t>
            </a:r>
            <a:r>
              <a:rPr lang="zh-CN" altLang="en-US" sz="2400"/>
              <a:t>：                </a:t>
            </a:r>
            <a:r>
              <a:rPr lang="en-US" altLang="zh-CN" sz="2400"/>
              <a:t>1</a:t>
            </a:r>
          </a:p>
        </p:txBody>
      </p:sp>
      <p:sp>
        <p:nvSpPr>
          <p:cNvPr id="18444" name="Text Box 12"/>
          <p:cNvSpPr txBox="1">
            <a:spLocks noChangeArrowheads="1"/>
          </p:cNvSpPr>
          <p:nvPr/>
        </p:nvSpPr>
        <p:spPr bwMode="auto">
          <a:xfrm>
            <a:off x="1835150" y="5949950"/>
            <a:ext cx="5638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/>
              <a:t>色盲女性与正常男性结婚后的遗传现象</a:t>
            </a:r>
          </a:p>
        </p:txBody>
      </p:sp>
      <p:sp>
        <p:nvSpPr>
          <p:cNvPr id="18445" name="Line 13"/>
          <p:cNvSpPr>
            <a:spLocks noChangeShapeType="1"/>
          </p:cNvSpPr>
          <p:nvPr/>
        </p:nvSpPr>
        <p:spPr bwMode="auto">
          <a:xfrm>
            <a:off x="2971800" y="1447800"/>
            <a:ext cx="0" cy="1143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446" name="Line 14"/>
          <p:cNvSpPr>
            <a:spLocks noChangeShapeType="1"/>
          </p:cNvSpPr>
          <p:nvPr/>
        </p:nvSpPr>
        <p:spPr bwMode="auto">
          <a:xfrm flipH="1">
            <a:off x="5715000" y="1447800"/>
            <a:ext cx="685800" cy="1143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447" name="Line 15"/>
          <p:cNvSpPr>
            <a:spLocks noChangeShapeType="1"/>
          </p:cNvSpPr>
          <p:nvPr/>
        </p:nvSpPr>
        <p:spPr bwMode="auto">
          <a:xfrm>
            <a:off x="6553200" y="1447800"/>
            <a:ext cx="533400" cy="1295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448" name="Line 16"/>
          <p:cNvSpPr>
            <a:spLocks noChangeShapeType="1"/>
          </p:cNvSpPr>
          <p:nvPr/>
        </p:nvSpPr>
        <p:spPr bwMode="auto">
          <a:xfrm>
            <a:off x="2971800" y="3124200"/>
            <a:ext cx="0" cy="1066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449" name="Line 17"/>
          <p:cNvSpPr>
            <a:spLocks noChangeShapeType="1"/>
          </p:cNvSpPr>
          <p:nvPr/>
        </p:nvSpPr>
        <p:spPr bwMode="auto">
          <a:xfrm flipH="1">
            <a:off x="3124200" y="3048000"/>
            <a:ext cx="2438400" cy="1143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450" name="Line 18"/>
          <p:cNvSpPr>
            <a:spLocks noChangeShapeType="1"/>
          </p:cNvSpPr>
          <p:nvPr/>
        </p:nvSpPr>
        <p:spPr bwMode="auto">
          <a:xfrm>
            <a:off x="3124200" y="3048000"/>
            <a:ext cx="3200400" cy="1143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451" name="Line 19"/>
          <p:cNvSpPr>
            <a:spLocks noChangeShapeType="1"/>
          </p:cNvSpPr>
          <p:nvPr/>
        </p:nvSpPr>
        <p:spPr bwMode="auto">
          <a:xfrm flipH="1">
            <a:off x="6553200" y="3048000"/>
            <a:ext cx="457200" cy="1143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ransition spd="slow">
    <p:wheel spokes="8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ext Box 2"/>
          <p:cNvSpPr txBox="1">
            <a:spLocks noChangeArrowheads="1"/>
          </p:cNvSpPr>
          <p:nvPr/>
        </p:nvSpPr>
        <p:spPr bwMode="auto">
          <a:xfrm>
            <a:off x="381000" y="3500438"/>
            <a:ext cx="8477250" cy="3113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C0C0C0"/>
            </a:outerShdw>
          </a:effec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altLang="zh-CN" sz="3600" dirty="0">
                <a:solidFill>
                  <a:srgbClr val="000000"/>
                </a:solidFill>
                <a:latin typeface="华文中宋" pitchFamily="2" charset="-122"/>
                <a:ea typeface="华文中宋" pitchFamily="2" charset="-122"/>
                <a:cs typeface="Times New Roman" pitchFamily="18" charset="0"/>
              </a:rPr>
              <a:t> 1</a:t>
            </a:r>
            <a:r>
              <a:rPr lang="zh-CN" altLang="en-US" sz="3600" dirty="0">
                <a:solidFill>
                  <a:srgbClr val="000000"/>
                </a:solidFill>
                <a:latin typeface="华文中宋" pitchFamily="2" charset="-122"/>
                <a:ea typeface="华文中宋" pitchFamily="2" charset="-122"/>
                <a:cs typeface="Times New Roman" pitchFamily="18" charset="0"/>
              </a:rPr>
              <a:t>、这个色盲儿子的患病基因从何而来？</a:t>
            </a:r>
          </a:p>
          <a:p>
            <a:pPr algn="just">
              <a:spcBef>
                <a:spcPct val="50000"/>
              </a:spcBef>
              <a:defRPr/>
            </a:pPr>
            <a:r>
              <a:rPr lang="zh-CN" altLang="en-US" sz="3600" dirty="0">
                <a:solidFill>
                  <a:srgbClr val="000000"/>
                </a:solidFill>
                <a:latin typeface="华文中宋" pitchFamily="2" charset="-122"/>
                <a:ea typeface="华文中宋" pitchFamily="2" charset="-122"/>
                <a:cs typeface="Times New Roman" pitchFamily="18" charset="0"/>
              </a:rPr>
              <a:t> </a:t>
            </a:r>
            <a:r>
              <a:rPr lang="en-US" altLang="zh-CN" sz="3600" dirty="0">
                <a:solidFill>
                  <a:srgbClr val="000000"/>
                </a:solidFill>
                <a:latin typeface="华文中宋" pitchFamily="2" charset="-122"/>
                <a:ea typeface="华文中宋" pitchFamily="2" charset="-122"/>
                <a:cs typeface="Times New Roman" pitchFamily="18" charset="0"/>
              </a:rPr>
              <a:t>2</a:t>
            </a:r>
            <a:r>
              <a:rPr lang="zh-CN" altLang="en-US" sz="3600" dirty="0">
                <a:solidFill>
                  <a:srgbClr val="000000"/>
                </a:solidFill>
                <a:latin typeface="华文中宋" pitchFamily="2" charset="-122"/>
                <a:ea typeface="华文中宋" pitchFamily="2" charset="-122"/>
              </a:rPr>
              <a:t>、他母亲的</a:t>
            </a:r>
            <a:r>
              <a:rPr lang="en-US" altLang="zh-CN" sz="3600" dirty="0" err="1">
                <a:solidFill>
                  <a:srgbClr val="000000"/>
                </a:solidFill>
                <a:latin typeface="华文中宋" pitchFamily="2" charset="-122"/>
                <a:ea typeface="华文中宋" pitchFamily="2" charset="-122"/>
              </a:rPr>
              <a:t>X</a:t>
            </a:r>
            <a:r>
              <a:rPr lang="en-US" altLang="zh-CN" sz="3600" baseline="30000" dirty="0" err="1">
                <a:solidFill>
                  <a:srgbClr val="000000"/>
                </a:solidFill>
                <a:latin typeface="华文中宋" pitchFamily="2" charset="-122"/>
                <a:ea typeface="华文中宋" pitchFamily="2" charset="-122"/>
              </a:rPr>
              <a:t>b</a:t>
            </a:r>
            <a:r>
              <a:rPr lang="zh-CN" altLang="en-US" sz="3600" dirty="0">
                <a:solidFill>
                  <a:srgbClr val="000000"/>
                </a:solidFill>
                <a:latin typeface="华文中宋" pitchFamily="2" charset="-122"/>
                <a:ea typeface="华文中宋" pitchFamily="2" charset="-122"/>
              </a:rPr>
              <a:t>基因又来自何方？</a:t>
            </a:r>
          </a:p>
          <a:p>
            <a:pPr algn="just">
              <a:spcBef>
                <a:spcPct val="50000"/>
              </a:spcBef>
              <a:defRPr/>
            </a:pPr>
            <a:r>
              <a:rPr lang="zh-CN" altLang="en-US" sz="3600" dirty="0">
                <a:solidFill>
                  <a:srgbClr val="000000"/>
                </a:solidFill>
                <a:latin typeface="华文中宋" pitchFamily="2" charset="-122"/>
                <a:ea typeface="华文中宋" pitchFamily="2" charset="-122"/>
              </a:rPr>
              <a:t> </a:t>
            </a:r>
            <a:r>
              <a:rPr lang="en-US" altLang="zh-CN" sz="3600" dirty="0">
                <a:solidFill>
                  <a:srgbClr val="000000"/>
                </a:solidFill>
                <a:latin typeface="华文中宋" pitchFamily="2" charset="-122"/>
                <a:ea typeface="华文中宋" pitchFamily="2" charset="-122"/>
              </a:rPr>
              <a:t>3</a:t>
            </a:r>
            <a:r>
              <a:rPr lang="zh-CN" altLang="en-US" sz="3600" dirty="0">
                <a:solidFill>
                  <a:srgbClr val="000000"/>
                </a:solidFill>
                <a:latin typeface="华文中宋" pitchFamily="2" charset="-122"/>
                <a:ea typeface="华文中宋" pitchFamily="2" charset="-122"/>
              </a:rPr>
              <a:t>、上图所示三者之间的关系是什么？</a:t>
            </a:r>
          </a:p>
          <a:p>
            <a:pPr algn="just">
              <a:spcBef>
                <a:spcPct val="50000"/>
              </a:spcBef>
              <a:defRPr/>
            </a:pPr>
            <a:endParaRPr lang="en-US" altLang="zh-CN" sz="3600" dirty="0">
              <a:latin typeface="华文中宋" pitchFamily="2" charset="-122"/>
              <a:ea typeface="华文中宋" pitchFamily="2" charset="-122"/>
            </a:endParaRPr>
          </a:p>
        </p:txBody>
      </p:sp>
      <p:sp>
        <p:nvSpPr>
          <p:cNvPr id="23555" name="Rectangle 3"/>
          <p:cNvSpPr>
            <a:spLocks noChangeArrowheads="1"/>
          </p:cNvSpPr>
          <p:nvPr/>
        </p:nvSpPr>
        <p:spPr bwMode="auto">
          <a:xfrm>
            <a:off x="0" y="2770188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C0C0C0"/>
            </a:outerShdw>
          </a:effectLst>
        </p:spPr>
        <p:txBody>
          <a:bodyPr>
            <a:spAutoFit/>
          </a:bodyPr>
          <a:lstStyle/>
          <a:p>
            <a:pPr>
              <a:defRPr/>
            </a:pPr>
            <a:endParaRPr lang="zh-CN" altLang="en-US"/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1143000" y="276225"/>
            <a:ext cx="5548313" cy="3290888"/>
            <a:chOff x="879" y="135"/>
            <a:chExt cx="2544" cy="2073"/>
          </a:xfrm>
        </p:grpSpPr>
        <p:sp>
          <p:nvSpPr>
            <p:cNvPr id="23557" name="Text Box 5"/>
            <p:cNvSpPr txBox="1">
              <a:spLocks noChangeArrowheads="1"/>
            </p:cNvSpPr>
            <p:nvPr/>
          </p:nvSpPr>
          <p:spPr bwMode="auto">
            <a:xfrm>
              <a:off x="960" y="672"/>
              <a:ext cx="1248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dist="35921" dir="2700000" algn="ctr" rotWithShape="0">
                <a:srgbClr val="C0C0C0"/>
              </a:outerShdw>
            </a:effectLst>
          </p:spPr>
          <p:txBody>
            <a:bodyPr>
              <a:spAutoFit/>
            </a:bodyPr>
            <a:lstStyle/>
            <a:p>
              <a:pPr algn="just">
                <a:spcBef>
                  <a:spcPct val="50000"/>
                </a:spcBef>
                <a:defRPr/>
              </a:pPr>
              <a:r>
                <a:rPr lang="en-US" altLang="zh-CN" sz="2400">
                  <a:latin typeface="华文中宋" pitchFamily="2" charset="-122"/>
                  <a:ea typeface="华文中宋" pitchFamily="2" charset="-122"/>
                </a:rPr>
                <a:t>X</a:t>
              </a:r>
              <a:r>
                <a:rPr lang="en-US" altLang="zh-CN" sz="2400" baseline="30000">
                  <a:latin typeface="华文中宋" pitchFamily="2" charset="-122"/>
                  <a:ea typeface="华文中宋" pitchFamily="2" charset="-122"/>
                </a:rPr>
                <a:t>B</a:t>
              </a:r>
              <a:r>
                <a:rPr lang="en-US" altLang="zh-CN" sz="2400">
                  <a:latin typeface="华文中宋" pitchFamily="2" charset="-122"/>
                  <a:ea typeface="华文中宋" pitchFamily="2" charset="-122"/>
                </a:rPr>
                <a:t>Y    X</a:t>
              </a:r>
              <a:r>
                <a:rPr lang="en-US" altLang="zh-CN" sz="2400" baseline="30000">
                  <a:latin typeface="华文中宋" pitchFamily="2" charset="-122"/>
                  <a:ea typeface="华文中宋" pitchFamily="2" charset="-122"/>
                </a:rPr>
                <a:t>B</a:t>
              </a:r>
              <a:r>
                <a:rPr lang="en-US" altLang="zh-CN" sz="2400">
                  <a:latin typeface="华文中宋" pitchFamily="2" charset="-122"/>
                  <a:ea typeface="华文中宋" pitchFamily="2" charset="-122"/>
                </a:rPr>
                <a:t>Y</a:t>
              </a:r>
            </a:p>
          </p:txBody>
        </p:sp>
        <p:sp>
          <p:nvSpPr>
            <p:cNvPr id="19462" name="Text Box 6"/>
            <p:cNvSpPr txBox="1">
              <a:spLocks noChangeArrowheads="1"/>
            </p:cNvSpPr>
            <p:nvPr/>
          </p:nvSpPr>
          <p:spPr bwMode="auto">
            <a:xfrm>
              <a:off x="1993" y="186"/>
              <a:ext cx="576" cy="31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just"/>
              <a:r>
                <a:rPr lang="en-US" altLang="zh-CN" sz="2400">
                  <a:latin typeface="华文中宋"/>
                  <a:ea typeface="华文中宋"/>
                  <a:cs typeface="华文中宋"/>
                </a:rPr>
                <a:t>X</a:t>
              </a:r>
              <a:r>
                <a:rPr lang="en-US" altLang="zh-CN" sz="2400" baseline="30000">
                  <a:latin typeface="华文中宋"/>
                  <a:ea typeface="华文中宋"/>
                  <a:cs typeface="华文中宋"/>
                </a:rPr>
                <a:t>b</a:t>
              </a:r>
              <a:r>
                <a:rPr lang="en-US" altLang="zh-CN" sz="2400">
                  <a:latin typeface="华文中宋"/>
                  <a:ea typeface="华文中宋"/>
                  <a:cs typeface="华文中宋"/>
                </a:rPr>
                <a:t>Y</a:t>
              </a:r>
              <a:endParaRPr lang="en-US" altLang="zh-CN" sz="1000">
                <a:latin typeface="华文中宋"/>
                <a:ea typeface="华文中宋"/>
                <a:cs typeface="华文中宋"/>
              </a:endParaRPr>
            </a:p>
            <a:p>
              <a:pPr eaLnBrk="0" hangingPunct="0"/>
              <a:endParaRPr lang="en-US" altLang="zh-CN" sz="2400"/>
            </a:p>
          </p:txBody>
        </p:sp>
        <p:sp>
          <p:nvSpPr>
            <p:cNvPr id="19463" name="Line 7"/>
            <p:cNvSpPr>
              <a:spLocks noChangeShapeType="1"/>
            </p:cNvSpPr>
            <p:nvPr/>
          </p:nvSpPr>
          <p:spPr bwMode="auto">
            <a:xfrm>
              <a:off x="1731" y="411"/>
              <a:ext cx="0" cy="31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560" name="Rectangle 8"/>
            <p:cNvSpPr>
              <a:spLocks noChangeArrowheads="1"/>
            </p:cNvSpPr>
            <p:nvPr/>
          </p:nvSpPr>
          <p:spPr bwMode="auto">
            <a:xfrm>
              <a:off x="1065" y="135"/>
              <a:ext cx="1007" cy="5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dist="35921" dir="2700000" algn="ctr" rotWithShape="0">
                <a:srgbClr val="C0C0C0"/>
              </a:outerShdw>
            </a:effectLst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altLang="zh-CN" sz="2400" dirty="0">
                  <a:latin typeface="华文中宋" pitchFamily="2" charset="-122"/>
                  <a:ea typeface="华文中宋" pitchFamily="2" charset="-122"/>
                </a:rPr>
                <a:t> X</a:t>
              </a:r>
              <a:r>
                <a:rPr lang="en-US" altLang="zh-CN" sz="2400" baseline="30000" dirty="0">
                  <a:latin typeface="华文中宋" pitchFamily="2" charset="-122"/>
                  <a:ea typeface="华文中宋" pitchFamily="2" charset="-122"/>
                </a:rPr>
                <a:t>B</a:t>
              </a:r>
              <a:r>
                <a:rPr lang="en-US" altLang="zh-CN" sz="2400" dirty="0">
                  <a:latin typeface="华文中宋" pitchFamily="2" charset="-122"/>
                  <a:ea typeface="华文中宋" pitchFamily="2" charset="-122"/>
                </a:rPr>
                <a:t>X</a:t>
              </a:r>
              <a:r>
                <a:rPr lang="en-US" altLang="zh-CN" sz="2400" baseline="30000" dirty="0">
                  <a:latin typeface="华文中宋" pitchFamily="2" charset="-122"/>
                  <a:ea typeface="华文中宋" pitchFamily="2" charset="-122"/>
                </a:rPr>
                <a:t>B     </a:t>
              </a:r>
              <a:r>
                <a:rPr lang="en-US" altLang="zh-CN" sz="2400" dirty="0">
                  <a:latin typeface="华文中宋" pitchFamily="2" charset="-122"/>
                  <a:ea typeface="华文中宋" pitchFamily="2" charset="-122"/>
                </a:rPr>
                <a:t>╳      </a:t>
              </a:r>
              <a:endParaRPr lang="en-US" altLang="zh-CN" sz="1100" dirty="0">
                <a:latin typeface="华文中宋" pitchFamily="2" charset="-122"/>
                <a:ea typeface="华文中宋" pitchFamily="2" charset="-122"/>
              </a:endParaRPr>
            </a:p>
            <a:p>
              <a:pPr eaLnBrk="0" hangingPunct="0">
                <a:defRPr/>
              </a:pPr>
              <a:endParaRPr lang="en-US" altLang="zh-CN" sz="2400" dirty="0">
                <a:latin typeface="华文中宋" pitchFamily="2" charset="-122"/>
                <a:ea typeface="华文中宋" pitchFamily="2" charset="-122"/>
              </a:endParaRPr>
            </a:p>
          </p:txBody>
        </p:sp>
        <p:sp>
          <p:nvSpPr>
            <p:cNvPr id="19465" name="Text Box 9"/>
            <p:cNvSpPr txBox="1">
              <a:spLocks noChangeArrowheads="1"/>
            </p:cNvSpPr>
            <p:nvPr/>
          </p:nvSpPr>
          <p:spPr bwMode="auto">
            <a:xfrm>
              <a:off x="1338" y="951"/>
              <a:ext cx="491" cy="31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just"/>
              <a:r>
                <a:rPr lang="en-US" altLang="zh-CN" sz="2400"/>
                <a:t>X</a:t>
              </a:r>
              <a:r>
                <a:rPr lang="en-US" altLang="zh-CN" sz="2400" baseline="30000"/>
                <a:t>B</a:t>
              </a:r>
              <a:r>
                <a:rPr lang="en-US" altLang="zh-CN" sz="2400"/>
                <a:t>X</a:t>
              </a:r>
              <a:r>
                <a:rPr lang="en-US" altLang="zh-CN" sz="2400" baseline="30000"/>
                <a:t>b</a:t>
              </a:r>
              <a:endParaRPr lang="en-US" altLang="zh-CN" sz="1000"/>
            </a:p>
            <a:p>
              <a:pPr eaLnBrk="0" hangingPunct="0"/>
              <a:endParaRPr lang="en-US" altLang="zh-CN" sz="2400"/>
            </a:p>
          </p:txBody>
        </p:sp>
        <p:sp>
          <p:nvSpPr>
            <p:cNvPr id="23562" name="Rectangle 10"/>
            <p:cNvSpPr>
              <a:spLocks noChangeArrowheads="1"/>
            </p:cNvSpPr>
            <p:nvPr/>
          </p:nvSpPr>
          <p:spPr bwMode="auto">
            <a:xfrm>
              <a:off x="879" y="996"/>
              <a:ext cx="2544" cy="52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dist="35921" dir="2700000" algn="ctr" rotWithShape="0">
                <a:srgbClr val="C0C0C0"/>
              </a:outerShdw>
            </a:effectLst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altLang="zh-CN" sz="2400" dirty="0" err="1">
                  <a:latin typeface="华文中宋" pitchFamily="2" charset="-122"/>
                  <a:ea typeface="华文中宋" pitchFamily="2" charset="-122"/>
                </a:rPr>
                <a:t>X</a:t>
              </a:r>
              <a:r>
                <a:rPr lang="en-US" altLang="zh-CN" sz="2400" baseline="30000" dirty="0" err="1">
                  <a:latin typeface="华文中宋" pitchFamily="2" charset="-122"/>
                  <a:ea typeface="华文中宋" pitchFamily="2" charset="-122"/>
                </a:rPr>
                <a:t>B</a:t>
              </a:r>
              <a:r>
                <a:rPr lang="en-US" altLang="zh-CN" sz="2400" dirty="0" err="1">
                  <a:latin typeface="华文中宋" pitchFamily="2" charset="-122"/>
                  <a:ea typeface="华文中宋" pitchFamily="2" charset="-122"/>
                </a:rPr>
                <a:t>X</a:t>
              </a:r>
              <a:r>
                <a:rPr lang="en-US" altLang="zh-CN" sz="2400" baseline="30000" dirty="0" err="1">
                  <a:latin typeface="华文中宋" pitchFamily="2" charset="-122"/>
                  <a:ea typeface="华文中宋" pitchFamily="2" charset="-122"/>
                </a:rPr>
                <a:t>b</a:t>
              </a:r>
              <a:r>
                <a:rPr lang="en-US" altLang="zh-CN" sz="2400" dirty="0">
                  <a:latin typeface="华文中宋" pitchFamily="2" charset="-122"/>
                  <a:ea typeface="华文中宋" pitchFamily="2" charset="-122"/>
                </a:rPr>
                <a:t>             ╳   X</a:t>
              </a:r>
              <a:r>
                <a:rPr lang="en-US" altLang="zh-CN" sz="2400" baseline="30000" dirty="0">
                  <a:latin typeface="华文中宋" pitchFamily="2" charset="-122"/>
                  <a:ea typeface="华文中宋" pitchFamily="2" charset="-122"/>
                </a:rPr>
                <a:t>B</a:t>
              </a:r>
              <a:r>
                <a:rPr lang="en-US" altLang="zh-CN" sz="2400" dirty="0">
                  <a:latin typeface="华文中宋" pitchFamily="2" charset="-122"/>
                  <a:ea typeface="华文中宋" pitchFamily="2" charset="-122"/>
                </a:rPr>
                <a:t>Y</a:t>
              </a:r>
              <a:endParaRPr lang="en-US" altLang="zh-CN" sz="1100" dirty="0">
                <a:latin typeface="华文中宋" pitchFamily="2" charset="-122"/>
                <a:ea typeface="华文中宋" pitchFamily="2" charset="-122"/>
              </a:endParaRPr>
            </a:p>
            <a:p>
              <a:pPr eaLnBrk="0" hangingPunct="0">
                <a:defRPr/>
              </a:pPr>
              <a:endParaRPr lang="en-US" altLang="zh-CN" sz="2400" dirty="0">
                <a:latin typeface="华文中宋" pitchFamily="2" charset="-122"/>
                <a:ea typeface="华文中宋" pitchFamily="2" charset="-122"/>
              </a:endParaRPr>
            </a:p>
          </p:txBody>
        </p:sp>
        <p:sp>
          <p:nvSpPr>
            <p:cNvPr id="19467" name="Line 11"/>
            <p:cNvSpPr>
              <a:spLocks noChangeShapeType="1"/>
            </p:cNvSpPr>
            <p:nvPr/>
          </p:nvSpPr>
          <p:spPr bwMode="auto">
            <a:xfrm flipH="1">
              <a:off x="2157" y="1356"/>
              <a:ext cx="21" cy="18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564" name="Rectangle 12"/>
            <p:cNvSpPr>
              <a:spLocks noChangeArrowheads="1"/>
            </p:cNvSpPr>
            <p:nvPr/>
          </p:nvSpPr>
          <p:spPr bwMode="auto">
            <a:xfrm>
              <a:off x="1584" y="1594"/>
              <a:ext cx="576" cy="5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dist="35921" dir="2700000" algn="ctr" rotWithShape="0">
                <a:srgbClr val="C0C0C0"/>
              </a:outerShdw>
            </a:effectLst>
          </p:spPr>
          <p:txBody>
            <a:bodyPr>
              <a:spAutoFit/>
            </a:bodyPr>
            <a:lstStyle/>
            <a:p>
              <a:pPr algn="just">
                <a:defRPr/>
              </a:pPr>
              <a:r>
                <a:rPr lang="en-US" altLang="zh-CN" sz="2400">
                  <a:latin typeface="华文中宋" pitchFamily="2" charset="-122"/>
                  <a:ea typeface="华文中宋" pitchFamily="2" charset="-122"/>
                </a:rPr>
                <a:t>X</a:t>
              </a:r>
              <a:r>
                <a:rPr lang="en-US" altLang="zh-CN" sz="2400" baseline="30000">
                  <a:latin typeface="华文中宋" pitchFamily="2" charset="-122"/>
                  <a:ea typeface="华文中宋" pitchFamily="2" charset="-122"/>
                </a:rPr>
                <a:t>B</a:t>
              </a:r>
              <a:r>
                <a:rPr lang="en-US" altLang="zh-CN" sz="2400">
                  <a:latin typeface="华文中宋" pitchFamily="2" charset="-122"/>
                  <a:ea typeface="华文中宋" pitchFamily="2" charset="-122"/>
                </a:rPr>
                <a:t>X</a:t>
              </a:r>
              <a:r>
                <a:rPr lang="en-US" altLang="zh-CN" sz="2400" baseline="30000">
                  <a:latin typeface="华文中宋" pitchFamily="2" charset="-122"/>
                  <a:ea typeface="华文中宋" pitchFamily="2" charset="-122"/>
                </a:rPr>
                <a:t>B</a:t>
              </a:r>
              <a:r>
                <a:rPr lang="en-US" altLang="zh-CN" sz="2400" baseline="30000">
                  <a:latin typeface="宋体" pitchFamily="2" charset="-122"/>
                </a:rPr>
                <a:t>      </a:t>
              </a:r>
              <a:endParaRPr lang="en-US" altLang="zh-CN" sz="1000"/>
            </a:p>
            <a:p>
              <a:pPr eaLnBrk="0" hangingPunct="0">
                <a:defRPr/>
              </a:pPr>
              <a:endParaRPr lang="en-US" altLang="zh-CN" sz="2400"/>
            </a:p>
          </p:txBody>
        </p:sp>
        <p:sp>
          <p:nvSpPr>
            <p:cNvPr id="23565" name="Rectangle 13"/>
            <p:cNvSpPr>
              <a:spLocks noChangeArrowheads="1"/>
            </p:cNvSpPr>
            <p:nvPr/>
          </p:nvSpPr>
          <p:spPr bwMode="auto">
            <a:xfrm>
              <a:off x="1536" y="1920"/>
              <a:ext cx="1111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dist="35921" dir="2700000" algn="ctr" rotWithShape="0">
                <a:srgbClr val="C0C0C0"/>
              </a:outerShdw>
            </a:effectLst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altLang="zh-CN" sz="2400" baseline="30000" dirty="0">
                  <a:latin typeface="宋体" pitchFamily="2" charset="-122"/>
                </a:rPr>
                <a:t> </a:t>
              </a:r>
              <a:r>
                <a:rPr lang="en-US" altLang="zh-CN" sz="2400" dirty="0" err="1">
                  <a:latin typeface="华文中宋" pitchFamily="2" charset="-122"/>
                  <a:ea typeface="华文中宋" pitchFamily="2" charset="-122"/>
                </a:rPr>
                <a:t>X</a:t>
              </a:r>
              <a:r>
                <a:rPr lang="en-US" altLang="zh-CN" sz="2400" baseline="30000" dirty="0" err="1">
                  <a:latin typeface="华文中宋" pitchFamily="2" charset="-122"/>
                  <a:ea typeface="华文中宋" pitchFamily="2" charset="-122"/>
                </a:rPr>
                <a:t>B</a:t>
              </a:r>
              <a:r>
                <a:rPr lang="en-US" altLang="zh-CN" sz="2400" dirty="0" err="1">
                  <a:latin typeface="华文中宋" pitchFamily="2" charset="-122"/>
                  <a:ea typeface="华文中宋" pitchFamily="2" charset="-122"/>
                </a:rPr>
                <a:t>X</a:t>
              </a:r>
              <a:r>
                <a:rPr lang="en-US" altLang="zh-CN" sz="2400" baseline="30000" dirty="0" err="1">
                  <a:latin typeface="华文中宋" pitchFamily="2" charset="-122"/>
                  <a:ea typeface="华文中宋" pitchFamily="2" charset="-122"/>
                </a:rPr>
                <a:t>b</a:t>
              </a:r>
              <a:r>
                <a:rPr lang="en-US" altLang="zh-CN" sz="2400" baseline="30000" dirty="0">
                  <a:latin typeface="宋体" pitchFamily="2" charset="-122"/>
                </a:rPr>
                <a:t>     </a:t>
              </a:r>
              <a:r>
                <a:rPr lang="en-US" altLang="zh-CN" sz="2400" dirty="0">
                  <a:latin typeface="宋体" pitchFamily="2" charset="-122"/>
                </a:rPr>
                <a:t>X</a:t>
              </a:r>
              <a:r>
                <a:rPr lang="en-US" altLang="zh-CN" sz="2400" baseline="30000" dirty="0">
                  <a:latin typeface="宋体" pitchFamily="2" charset="-122"/>
                </a:rPr>
                <a:t>B</a:t>
              </a:r>
              <a:r>
                <a:rPr lang="en-US" altLang="zh-CN" sz="2400" dirty="0">
                  <a:latin typeface="宋体" pitchFamily="2" charset="-122"/>
                </a:rPr>
                <a:t>Y</a:t>
              </a:r>
              <a:r>
                <a:rPr lang="en-US" altLang="zh-CN" sz="2400" baseline="30000" dirty="0">
                  <a:latin typeface="宋体" pitchFamily="2" charset="-122"/>
                </a:rPr>
                <a:t>    </a:t>
              </a:r>
              <a:r>
                <a:rPr lang="en-US" altLang="zh-CN" sz="1100" dirty="0"/>
                <a:t> </a:t>
              </a:r>
              <a:endParaRPr lang="en-US" altLang="zh-CN" sz="2400" dirty="0"/>
            </a:p>
          </p:txBody>
        </p:sp>
        <p:sp>
          <p:nvSpPr>
            <p:cNvPr id="19470" name="Text Box 14"/>
            <p:cNvSpPr txBox="1">
              <a:spLocks noChangeArrowheads="1"/>
            </p:cNvSpPr>
            <p:nvPr/>
          </p:nvSpPr>
          <p:spPr bwMode="auto">
            <a:xfrm>
              <a:off x="2026" y="1581"/>
              <a:ext cx="504" cy="31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just" eaLnBrk="0" hangingPunct="0"/>
              <a:r>
                <a:rPr lang="en-US" altLang="zh-CN" sz="2400">
                  <a:latin typeface="华文中宋"/>
                  <a:ea typeface="华文中宋"/>
                  <a:cs typeface="华文中宋"/>
                </a:rPr>
                <a:t>X</a:t>
              </a:r>
              <a:r>
                <a:rPr lang="en-US" altLang="zh-CN" sz="2400" baseline="30000">
                  <a:latin typeface="华文中宋"/>
                  <a:ea typeface="华文中宋"/>
                  <a:cs typeface="华文中宋"/>
                </a:rPr>
                <a:t>b</a:t>
              </a:r>
              <a:r>
                <a:rPr lang="en-US" altLang="zh-CN" sz="2400">
                  <a:latin typeface="华文中宋"/>
                  <a:ea typeface="华文中宋"/>
                  <a:cs typeface="华文中宋"/>
                </a:rPr>
                <a:t>Y</a:t>
              </a:r>
              <a:r>
                <a:rPr lang="en-US" altLang="zh-CN" sz="2400">
                  <a:latin typeface="宋体" pitchFamily="2" charset="-122"/>
                </a:rPr>
                <a:t>  </a:t>
              </a:r>
            </a:p>
            <a:p>
              <a:pPr algn="just" eaLnBrk="0" hangingPunct="0"/>
              <a:endParaRPr lang="en-US" altLang="zh-CN" sz="2600">
                <a:latin typeface="宋体" pitchFamily="2" charset="-122"/>
              </a:endParaRPr>
            </a:p>
            <a:p>
              <a:pPr algn="just" eaLnBrk="0" hangingPunct="0"/>
              <a:endParaRPr lang="en-US" altLang="zh-CN" sz="2600">
                <a:latin typeface="宋体" pitchFamily="2" charset="-122"/>
              </a:endParaRPr>
            </a:p>
            <a:p>
              <a:pPr algn="just" eaLnBrk="0" hangingPunct="0"/>
              <a:endParaRPr lang="en-US" altLang="zh-CN" sz="1000"/>
            </a:p>
          </p:txBody>
        </p:sp>
      </p:grpSp>
    </p:spTree>
  </p:cSld>
  <p:clrMapOvr>
    <a:masterClrMapping/>
  </p:clrMapOvr>
  <p:transition spd="slow">
    <p:wheel spokes="8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23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54" grpId="0" autoUpdateAnimBg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ext Box 3"/>
          <p:cNvSpPr txBox="1">
            <a:spLocks noChangeArrowheads="1"/>
          </p:cNvSpPr>
          <p:nvPr/>
        </p:nvSpPr>
        <p:spPr bwMode="auto">
          <a:xfrm>
            <a:off x="714375" y="2000250"/>
            <a:ext cx="7143750" cy="452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457200" indent="-457200">
              <a:buClr>
                <a:schemeClr val="accent1"/>
              </a:buClr>
            </a:pPr>
            <a:r>
              <a:rPr lang="en-US" altLang="zh-CN" sz="4800">
                <a:ea typeface="华文新魏" pitchFamily="2" charset="-122"/>
              </a:rPr>
              <a:t>1</a:t>
            </a:r>
            <a:r>
              <a:rPr lang="zh-CN" altLang="en-US" sz="4800">
                <a:ea typeface="华文新魏" pitchFamily="2" charset="-122"/>
              </a:rPr>
              <a:t>）男多于女</a:t>
            </a:r>
          </a:p>
          <a:p>
            <a:pPr marL="457200" indent="-457200">
              <a:buClr>
                <a:schemeClr val="accent1"/>
              </a:buClr>
            </a:pPr>
            <a:r>
              <a:rPr lang="en-US" altLang="zh-CN" sz="4800">
                <a:ea typeface="华文新魏" pitchFamily="2" charset="-122"/>
              </a:rPr>
              <a:t>2</a:t>
            </a:r>
            <a:r>
              <a:rPr lang="zh-CN" altLang="en-US" sz="4800">
                <a:ea typeface="华文新魏" pitchFamily="2" charset="-122"/>
              </a:rPr>
              <a:t>）隔代交叉遗传</a:t>
            </a:r>
          </a:p>
          <a:p>
            <a:pPr marL="457200" indent="-457200">
              <a:buClr>
                <a:schemeClr val="accent1"/>
              </a:buClr>
            </a:pPr>
            <a:r>
              <a:rPr lang="en-US" altLang="zh-CN" sz="4800">
                <a:ea typeface="华文新魏" pitchFamily="2" charset="-122"/>
              </a:rPr>
              <a:t>3</a:t>
            </a:r>
            <a:r>
              <a:rPr lang="zh-CN" altLang="en-US" sz="4800">
                <a:ea typeface="华文新魏" pitchFamily="2" charset="-122"/>
              </a:rPr>
              <a:t>）某男患病，其母和女至少是携带者</a:t>
            </a:r>
          </a:p>
          <a:p>
            <a:pPr marL="457200" indent="-457200">
              <a:buClr>
                <a:schemeClr val="accent1"/>
              </a:buClr>
            </a:pPr>
            <a:r>
              <a:rPr lang="en-US" altLang="zh-CN" sz="4800">
                <a:ea typeface="华文新魏" pitchFamily="2" charset="-122"/>
              </a:rPr>
              <a:t>4</a:t>
            </a:r>
            <a:r>
              <a:rPr lang="zh-CN" altLang="en-US" sz="4800">
                <a:ea typeface="华文新魏" pitchFamily="2" charset="-122"/>
              </a:rPr>
              <a:t>）某女患病，其父和儿肯定患病</a:t>
            </a:r>
          </a:p>
        </p:txBody>
      </p:sp>
      <p:sp>
        <p:nvSpPr>
          <p:cNvPr id="28677" name="Rectangle 5"/>
          <p:cNvSpPr>
            <a:spLocks noChangeArrowheads="1"/>
          </p:cNvSpPr>
          <p:nvPr/>
        </p:nvSpPr>
        <p:spPr bwMode="auto">
          <a:xfrm>
            <a:off x="476250" y="695325"/>
            <a:ext cx="6135688" cy="641350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50000">
                <a:srgbClr val="FFCC66"/>
              </a:gs>
              <a:gs pos="100000">
                <a:schemeClr val="bg2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  <a:scene3d>
            <a:camera prst="legacyPerspectiveTopRight"/>
            <a:lightRig rig="legacyFlat4" dir="t"/>
          </a:scene3d>
          <a:sp3d extrusionH="887400" prstMaterial="legacyMatte">
            <a:bevelT w="13500" h="13500" prst="angle"/>
            <a:bevelB w="13500" h="13500" prst="angle"/>
            <a:extrusionClr>
              <a:schemeClr val="accent1"/>
            </a:extrusionClr>
          </a:sp3d>
        </p:spPr>
        <p:txBody>
          <a:bodyPr wrap="none">
            <a:spAutoFit/>
            <a:flatTx/>
          </a:bodyPr>
          <a:lstStyle/>
          <a:p>
            <a:pPr algn="ctr">
              <a:defRPr/>
            </a:pPr>
            <a:r>
              <a:rPr lang="zh-CN" altLang="en-US" sz="3600" dirty="0">
                <a:solidFill>
                  <a:srgbClr val="0000FF"/>
                </a:solidFill>
                <a:latin typeface="华文中宋" pitchFamily="2" charset="-122"/>
                <a:ea typeface="华文中宋" pitchFamily="2" charset="-122"/>
              </a:rPr>
              <a:t>色盲</a:t>
            </a:r>
            <a:r>
              <a:rPr lang="en-US" altLang="zh-CN" sz="3600" dirty="0">
                <a:solidFill>
                  <a:srgbClr val="0000FF"/>
                </a:solidFill>
                <a:latin typeface="华文中宋" pitchFamily="2" charset="-122"/>
                <a:ea typeface="华文中宋" pitchFamily="2" charset="-122"/>
              </a:rPr>
              <a:t>(</a:t>
            </a:r>
            <a:r>
              <a:rPr lang="zh-CN" altLang="en-US" sz="3600" dirty="0">
                <a:solidFill>
                  <a:srgbClr val="0000FF"/>
                </a:solidFill>
                <a:latin typeface="华文中宋" pitchFamily="2" charset="-122"/>
                <a:ea typeface="华文中宋" pitchFamily="2" charset="-122"/>
              </a:rPr>
              <a:t>伴</a:t>
            </a:r>
            <a:r>
              <a:rPr lang="en-US" altLang="zh-CN" sz="3600" dirty="0">
                <a:solidFill>
                  <a:srgbClr val="0000FF"/>
                </a:solidFill>
                <a:latin typeface="华文中宋" pitchFamily="2" charset="-122"/>
                <a:ea typeface="华文中宋" pitchFamily="2" charset="-122"/>
              </a:rPr>
              <a:t>X</a:t>
            </a:r>
            <a:r>
              <a:rPr lang="zh-CN" altLang="en-US" sz="3600" dirty="0">
                <a:solidFill>
                  <a:srgbClr val="0000FF"/>
                </a:solidFill>
                <a:latin typeface="华文中宋" pitchFamily="2" charset="-122"/>
                <a:ea typeface="华文中宋" pitchFamily="2" charset="-122"/>
              </a:rPr>
              <a:t>隐性）的遗传特点：</a:t>
            </a:r>
          </a:p>
        </p:txBody>
      </p:sp>
    </p:spTree>
  </p:cSld>
  <p:clrMapOvr>
    <a:masterClrMapping/>
  </p:clrMapOvr>
  <p:transition spd="slow">
    <p:wheel spokes="8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26" name="Object 2"/>
          <p:cNvGraphicFramePr>
            <a:graphicFrameLocks noChangeAspect="1"/>
          </p:cNvGraphicFramePr>
          <p:nvPr/>
        </p:nvGraphicFramePr>
        <p:xfrm>
          <a:off x="0" y="0"/>
          <a:ext cx="1835150" cy="3562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0" name="位图图像" r:id="rId3" imgW="1647619" imgH="3172268" progId="PBrush">
                  <p:embed/>
                </p:oleObj>
              </mc:Choice>
              <mc:Fallback>
                <p:oleObj name="位图图像" r:id="rId3" imgW="1647619" imgH="3172268" progId="PBrush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1835150" cy="3562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27" name="Picture 3" descr="佝偻病下肢透视照片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3644900"/>
            <a:ext cx="1692275" cy="2976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028" name="Group 10"/>
          <p:cNvGrpSpPr>
            <a:grpSpLocks/>
          </p:cNvGrpSpPr>
          <p:nvPr/>
        </p:nvGrpSpPr>
        <p:grpSpPr bwMode="auto">
          <a:xfrm>
            <a:off x="1763713" y="3644900"/>
            <a:ext cx="7224712" cy="2971800"/>
            <a:chOff x="384" y="1536"/>
            <a:chExt cx="4800" cy="1872"/>
          </a:xfrm>
        </p:grpSpPr>
        <p:sp>
          <p:nvSpPr>
            <p:cNvPr id="1031" name="Line 11"/>
            <p:cNvSpPr>
              <a:spLocks noChangeShapeType="1"/>
            </p:cNvSpPr>
            <p:nvPr/>
          </p:nvSpPr>
          <p:spPr bwMode="auto">
            <a:xfrm>
              <a:off x="768" y="2400"/>
              <a:ext cx="38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zh-CN" altLang="en-US"/>
            </a:p>
          </p:txBody>
        </p:sp>
        <p:grpSp>
          <p:nvGrpSpPr>
            <p:cNvPr id="1032" name="Group 12"/>
            <p:cNvGrpSpPr>
              <a:grpSpLocks/>
            </p:cNvGrpSpPr>
            <p:nvPr/>
          </p:nvGrpSpPr>
          <p:grpSpPr bwMode="auto">
            <a:xfrm>
              <a:off x="384" y="1536"/>
              <a:ext cx="4800" cy="1872"/>
              <a:chOff x="240" y="1152"/>
              <a:chExt cx="4800" cy="1872"/>
            </a:xfrm>
          </p:grpSpPr>
          <p:sp>
            <p:nvSpPr>
              <p:cNvPr id="1033" name="Oval 13"/>
              <p:cNvSpPr>
                <a:spLocks noChangeArrowheads="1"/>
              </p:cNvSpPr>
              <p:nvPr/>
            </p:nvSpPr>
            <p:spPr bwMode="auto">
              <a:xfrm>
                <a:off x="1968" y="1152"/>
                <a:ext cx="288" cy="288"/>
              </a:xfrm>
              <a:prstGeom prst="ellipse">
                <a:avLst/>
              </a:prstGeom>
              <a:solidFill>
                <a:srgbClr val="CC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34" name="Rectangle 14"/>
              <p:cNvSpPr>
                <a:spLocks noChangeArrowheads="1"/>
              </p:cNvSpPr>
              <p:nvPr/>
            </p:nvSpPr>
            <p:spPr bwMode="auto">
              <a:xfrm>
                <a:off x="2640" y="1152"/>
                <a:ext cx="288" cy="288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35" name="Line 15"/>
              <p:cNvSpPr>
                <a:spLocks noChangeShapeType="1"/>
              </p:cNvSpPr>
              <p:nvPr/>
            </p:nvSpPr>
            <p:spPr bwMode="auto">
              <a:xfrm>
                <a:off x="2256" y="1296"/>
                <a:ext cx="38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1036" name="Line 16"/>
              <p:cNvSpPr>
                <a:spLocks noChangeShapeType="1"/>
              </p:cNvSpPr>
              <p:nvPr/>
            </p:nvSpPr>
            <p:spPr bwMode="auto">
              <a:xfrm>
                <a:off x="2448" y="1296"/>
                <a:ext cx="0" cy="24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1037" name="Line 17"/>
              <p:cNvSpPr>
                <a:spLocks noChangeShapeType="1"/>
              </p:cNvSpPr>
              <p:nvPr/>
            </p:nvSpPr>
            <p:spPr bwMode="auto">
              <a:xfrm>
                <a:off x="3504" y="2352"/>
                <a:ext cx="6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1038" name="Line 18"/>
              <p:cNvSpPr>
                <a:spLocks noChangeShapeType="1"/>
              </p:cNvSpPr>
              <p:nvPr/>
            </p:nvSpPr>
            <p:spPr bwMode="auto">
              <a:xfrm>
                <a:off x="1584" y="1536"/>
                <a:ext cx="0" cy="3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1039" name="Line 19"/>
              <p:cNvSpPr>
                <a:spLocks noChangeShapeType="1"/>
              </p:cNvSpPr>
              <p:nvPr/>
            </p:nvSpPr>
            <p:spPr bwMode="auto">
              <a:xfrm>
                <a:off x="2784" y="1536"/>
                <a:ext cx="0" cy="3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1040" name="Rectangle 20"/>
              <p:cNvSpPr>
                <a:spLocks noChangeArrowheads="1"/>
              </p:cNvSpPr>
              <p:nvPr/>
            </p:nvSpPr>
            <p:spPr bwMode="auto">
              <a:xfrm>
                <a:off x="1488" y="2736"/>
                <a:ext cx="288" cy="288"/>
              </a:xfrm>
              <a:prstGeom prst="rect">
                <a:avLst/>
              </a:prstGeom>
              <a:solidFill>
                <a:srgbClr val="CC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41" name="Line 21"/>
              <p:cNvSpPr>
                <a:spLocks noChangeShapeType="1"/>
              </p:cNvSpPr>
              <p:nvPr/>
            </p:nvSpPr>
            <p:spPr bwMode="auto">
              <a:xfrm>
                <a:off x="3504" y="1536"/>
                <a:ext cx="0" cy="3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1042" name="Oval 22"/>
              <p:cNvSpPr>
                <a:spLocks noChangeArrowheads="1"/>
              </p:cNvSpPr>
              <p:nvPr/>
            </p:nvSpPr>
            <p:spPr bwMode="auto">
              <a:xfrm>
                <a:off x="1440" y="1824"/>
                <a:ext cx="288" cy="288"/>
              </a:xfrm>
              <a:prstGeom prst="ellipse">
                <a:avLst/>
              </a:prstGeom>
              <a:solidFill>
                <a:srgbClr val="CC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43" name="Rectangle 23"/>
              <p:cNvSpPr>
                <a:spLocks noChangeArrowheads="1"/>
              </p:cNvSpPr>
              <p:nvPr/>
            </p:nvSpPr>
            <p:spPr bwMode="auto">
              <a:xfrm>
                <a:off x="2208" y="1824"/>
                <a:ext cx="288" cy="288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44" name="Oval 24"/>
              <p:cNvSpPr>
                <a:spLocks noChangeArrowheads="1"/>
              </p:cNvSpPr>
              <p:nvPr/>
            </p:nvSpPr>
            <p:spPr bwMode="auto">
              <a:xfrm>
                <a:off x="2688" y="1824"/>
                <a:ext cx="288" cy="288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45" name="Rectangle 25"/>
              <p:cNvSpPr>
                <a:spLocks noChangeArrowheads="1"/>
              </p:cNvSpPr>
              <p:nvPr/>
            </p:nvSpPr>
            <p:spPr bwMode="auto">
              <a:xfrm>
                <a:off x="3312" y="1872"/>
                <a:ext cx="288" cy="288"/>
              </a:xfrm>
              <a:prstGeom prst="rect">
                <a:avLst/>
              </a:prstGeom>
              <a:solidFill>
                <a:srgbClr val="CC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zh-CN" altLang="zh-CN">
                  <a:solidFill>
                    <a:srgbClr val="CC0000"/>
                  </a:solidFill>
                </a:endParaRPr>
              </a:p>
            </p:txBody>
          </p:sp>
          <p:sp>
            <p:nvSpPr>
              <p:cNvPr id="1046" name="Line 26"/>
              <p:cNvSpPr>
                <a:spLocks noChangeShapeType="1"/>
              </p:cNvSpPr>
              <p:nvPr/>
            </p:nvSpPr>
            <p:spPr bwMode="auto">
              <a:xfrm>
                <a:off x="3600" y="2016"/>
                <a:ext cx="38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1047" name="Line 27"/>
              <p:cNvSpPr>
                <a:spLocks noChangeShapeType="1"/>
              </p:cNvSpPr>
              <p:nvPr/>
            </p:nvSpPr>
            <p:spPr bwMode="auto">
              <a:xfrm>
                <a:off x="4128" y="2352"/>
                <a:ext cx="0" cy="24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1048" name="Line 28"/>
              <p:cNvSpPr>
                <a:spLocks noChangeShapeType="1"/>
              </p:cNvSpPr>
              <p:nvPr/>
            </p:nvSpPr>
            <p:spPr bwMode="auto">
              <a:xfrm>
                <a:off x="4896" y="1536"/>
                <a:ext cx="0" cy="3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1049" name="Line 29"/>
              <p:cNvSpPr>
                <a:spLocks noChangeShapeType="1"/>
              </p:cNvSpPr>
              <p:nvPr/>
            </p:nvSpPr>
            <p:spPr bwMode="auto">
              <a:xfrm>
                <a:off x="3792" y="2016"/>
                <a:ext cx="0" cy="3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1050" name="Oval 30"/>
              <p:cNvSpPr>
                <a:spLocks noChangeArrowheads="1"/>
              </p:cNvSpPr>
              <p:nvPr/>
            </p:nvSpPr>
            <p:spPr bwMode="auto">
              <a:xfrm>
                <a:off x="3984" y="1872"/>
                <a:ext cx="288" cy="288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51" name="Rectangle 31"/>
              <p:cNvSpPr>
                <a:spLocks noChangeArrowheads="1"/>
              </p:cNvSpPr>
              <p:nvPr/>
            </p:nvSpPr>
            <p:spPr bwMode="auto">
              <a:xfrm>
                <a:off x="3984" y="2592"/>
                <a:ext cx="288" cy="288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52" name="Line 32"/>
              <p:cNvSpPr>
                <a:spLocks noChangeShapeType="1"/>
              </p:cNvSpPr>
              <p:nvPr/>
            </p:nvSpPr>
            <p:spPr bwMode="auto">
              <a:xfrm>
                <a:off x="1728" y="1968"/>
                <a:ext cx="480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1053" name="Line 33"/>
              <p:cNvSpPr>
                <a:spLocks noChangeShapeType="1"/>
              </p:cNvSpPr>
              <p:nvPr/>
            </p:nvSpPr>
            <p:spPr bwMode="auto">
              <a:xfrm>
                <a:off x="1968" y="1968"/>
                <a:ext cx="0" cy="43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1054" name="Line 34"/>
              <p:cNvSpPr>
                <a:spLocks noChangeShapeType="1"/>
              </p:cNvSpPr>
              <p:nvPr/>
            </p:nvSpPr>
            <p:spPr bwMode="auto">
              <a:xfrm>
                <a:off x="1584" y="2400"/>
                <a:ext cx="134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1055" name="Line 35"/>
              <p:cNvSpPr>
                <a:spLocks noChangeShapeType="1"/>
              </p:cNvSpPr>
              <p:nvPr/>
            </p:nvSpPr>
            <p:spPr bwMode="auto">
              <a:xfrm>
                <a:off x="1584" y="2400"/>
                <a:ext cx="0" cy="3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1056" name="Line 36"/>
              <p:cNvSpPr>
                <a:spLocks noChangeShapeType="1"/>
              </p:cNvSpPr>
              <p:nvPr/>
            </p:nvSpPr>
            <p:spPr bwMode="auto">
              <a:xfrm>
                <a:off x="816" y="2016"/>
                <a:ext cx="0" cy="3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1057" name="Line 37"/>
              <p:cNvSpPr>
                <a:spLocks noChangeShapeType="1"/>
              </p:cNvSpPr>
              <p:nvPr/>
            </p:nvSpPr>
            <p:spPr bwMode="auto">
              <a:xfrm>
                <a:off x="2544" y="2400"/>
                <a:ext cx="0" cy="3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1058" name="Oval 38"/>
              <p:cNvSpPr>
                <a:spLocks noChangeArrowheads="1"/>
              </p:cNvSpPr>
              <p:nvPr/>
            </p:nvSpPr>
            <p:spPr bwMode="auto">
              <a:xfrm>
                <a:off x="3408" y="2592"/>
                <a:ext cx="288" cy="288"/>
              </a:xfrm>
              <a:prstGeom prst="ellipse">
                <a:avLst/>
              </a:prstGeom>
              <a:solidFill>
                <a:srgbClr val="CC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59" name="Oval 39"/>
              <p:cNvSpPr>
                <a:spLocks noChangeArrowheads="1"/>
              </p:cNvSpPr>
              <p:nvPr/>
            </p:nvSpPr>
            <p:spPr bwMode="auto">
              <a:xfrm>
                <a:off x="2784" y="2736"/>
                <a:ext cx="288" cy="288"/>
              </a:xfrm>
              <a:prstGeom prst="ellipse">
                <a:avLst/>
              </a:prstGeom>
              <a:solidFill>
                <a:srgbClr val="CC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60" name="Rectangle 40"/>
              <p:cNvSpPr>
                <a:spLocks noChangeArrowheads="1"/>
              </p:cNvSpPr>
              <p:nvPr/>
            </p:nvSpPr>
            <p:spPr bwMode="auto">
              <a:xfrm>
                <a:off x="960" y="1872"/>
                <a:ext cx="288" cy="288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61" name="Oval 41"/>
              <p:cNvSpPr>
                <a:spLocks noChangeArrowheads="1"/>
              </p:cNvSpPr>
              <p:nvPr/>
            </p:nvSpPr>
            <p:spPr bwMode="auto">
              <a:xfrm>
                <a:off x="384" y="1872"/>
                <a:ext cx="288" cy="288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62" name="Line 42"/>
              <p:cNvSpPr>
                <a:spLocks noChangeShapeType="1"/>
              </p:cNvSpPr>
              <p:nvPr/>
            </p:nvSpPr>
            <p:spPr bwMode="auto">
              <a:xfrm>
                <a:off x="3504" y="2352"/>
                <a:ext cx="0" cy="24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1063" name="Line 43"/>
              <p:cNvSpPr>
                <a:spLocks noChangeShapeType="1"/>
              </p:cNvSpPr>
              <p:nvPr/>
            </p:nvSpPr>
            <p:spPr bwMode="auto">
              <a:xfrm>
                <a:off x="528" y="1536"/>
                <a:ext cx="0" cy="3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1064" name="Line 44"/>
              <p:cNvSpPr>
                <a:spLocks noChangeShapeType="1"/>
              </p:cNvSpPr>
              <p:nvPr/>
            </p:nvSpPr>
            <p:spPr bwMode="auto">
              <a:xfrm>
                <a:off x="432" y="2352"/>
                <a:ext cx="6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1065" name="Rectangle 45"/>
              <p:cNvSpPr>
                <a:spLocks noChangeArrowheads="1"/>
              </p:cNvSpPr>
              <p:nvPr/>
            </p:nvSpPr>
            <p:spPr bwMode="auto">
              <a:xfrm>
                <a:off x="4752" y="1824"/>
                <a:ext cx="288" cy="288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66" name="Line 46"/>
              <p:cNvSpPr>
                <a:spLocks noChangeShapeType="1"/>
              </p:cNvSpPr>
              <p:nvPr/>
            </p:nvSpPr>
            <p:spPr bwMode="auto">
              <a:xfrm>
                <a:off x="528" y="1536"/>
                <a:ext cx="4368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1067" name="Line 47"/>
              <p:cNvSpPr>
                <a:spLocks noChangeShapeType="1"/>
              </p:cNvSpPr>
              <p:nvPr/>
            </p:nvSpPr>
            <p:spPr bwMode="auto">
              <a:xfrm>
                <a:off x="2928" y="2400"/>
                <a:ext cx="0" cy="3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1068" name="Line 48"/>
              <p:cNvSpPr>
                <a:spLocks noChangeShapeType="1"/>
              </p:cNvSpPr>
              <p:nvPr/>
            </p:nvSpPr>
            <p:spPr bwMode="auto">
              <a:xfrm>
                <a:off x="2064" y="2400"/>
                <a:ext cx="0" cy="3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1069" name="Line 49"/>
              <p:cNvSpPr>
                <a:spLocks noChangeShapeType="1"/>
              </p:cNvSpPr>
              <p:nvPr/>
            </p:nvSpPr>
            <p:spPr bwMode="auto">
              <a:xfrm>
                <a:off x="432" y="2352"/>
                <a:ext cx="0" cy="3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1070" name="Line 50"/>
              <p:cNvSpPr>
                <a:spLocks noChangeShapeType="1"/>
              </p:cNvSpPr>
              <p:nvPr/>
            </p:nvSpPr>
            <p:spPr bwMode="auto">
              <a:xfrm>
                <a:off x="1104" y="2352"/>
                <a:ext cx="0" cy="3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1071" name="Line 51"/>
              <p:cNvSpPr>
                <a:spLocks noChangeShapeType="1"/>
              </p:cNvSpPr>
              <p:nvPr/>
            </p:nvSpPr>
            <p:spPr bwMode="auto">
              <a:xfrm>
                <a:off x="768" y="2352"/>
                <a:ext cx="0" cy="3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1072" name="Oval 52"/>
              <p:cNvSpPr>
                <a:spLocks noChangeArrowheads="1"/>
              </p:cNvSpPr>
              <p:nvPr/>
            </p:nvSpPr>
            <p:spPr bwMode="auto">
              <a:xfrm>
                <a:off x="624" y="2688"/>
                <a:ext cx="288" cy="288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73" name="Oval 53"/>
              <p:cNvSpPr>
                <a:spLocks noChangeArrowheads="1"/>
              </p:cNvSpPr>
              <p:nvPr/>
            </p:nvSpPr>
            <p:spPr bwMode="auto">
              <a:xfrm>
                <a:off x="2400" y="2736"/>
                <a:ext cx="288" cy="288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74" name="Rectangle 54"/>
              <p:cNvSpPr>
                <a:spLocks noChangeArrowheads="1"/>
              </p:cNvSpPr>
              <p:nvPr/>
            </p:nvSpPr>
            <p:spPr bwMode="auto">
              <a:xfrm>
                <a:off x="240" y="2688"/>
                <a:ext cx="288" cy="288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75" name="Rectangle 55"/>
              <p:cNvSpPr>
                <a:spLocks noChangeArrowheads="1"/>
              </p:cNvSpPr>
              <p:nvPr/>
            </p:nvSpPr>
            <p:spPr bwMode="auto">
              <a:xfrm>
                <a:off x="960" y="2688"/>
                <a:ext cx="288" cy="288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76" name="Rectangle 56"/>
              <p:cNvSpPr>
                <a:spLocks noChangeArrowheads="1"/>
              </p:cNvSpPr>
              <p:nvPr/>
            </p:nvSpPr>
            <p:spPr bwMode="auto">
              <a:xfrm>
                <a:off x="1968" y="2736"/>
                <a:ext cx="288" cy="288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sp>
        <p:nvSpPr>
          <p:cNvPr id="1029" name="Text Box 57">
            <a:hlinkClick r:id="rId6" action="ppaction://hlinksldjump"/>
          </p:cNvPr>
          <p:cNvSpPr txBox="1">
            <a:spLocks noChangeArrowheads="1"/>
          </p:cNvSpPr>
          <p:nvPr/>
        </p:nvSpPr>
        <p:spPr bwMode="auto">
          <a:xfrm>
            <a:off x="1908175" y="571500"/>
            <a:ext cx="7235825" cy="3046413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4800">
                <a:latin typeface="华文中宋"/>
                <a:ea typeface="华文中宋"/>
                <a:cs typeface="华文中宋"/>
              </a:rPr>
              <a:t>受</a:t>
            </a:r>
            <a:r>
              <a:rPr lang="en-US" altLang="zh-CN" sz="4800">
                <a:latin typeface="华文中宋"/>
                <a:ea typeface="华文中宋"/>
                <a:cs typeface="华文中宋"/>
              </a:rPr>
              <a:t>X</a:t>
            </a:r>
            <a:r>
              <a:rPr lang="zh-CN" altLang="en-US" sz="4800">
                <a:latin typeface="华文中宋"/>
                <a:ea typeface="华文中宋"/>
                <a:cs typeface="华文中宋"/>
              </a:rPr>
              <a:t>染色体上的显性基因（</a:t>
            </a:r>
            <a:r>
              <a:rPr lang="en-US" altLang="zh-CN" sz="4800">
                <a:latin typeface="华文中宋"/>
                <a:ea typeface="华文中宋"/>
                <a:cs typeface="华文中宋"/>
              </a:rPr>
              <a:t>D</a:t>
            </a:r>
            <a:r>
              <a:rPr lang="zh-CN" altLang="en-US" sz="4800">
                <a:latin typeface="华文中宋"/>
                <a:ea typeface="华文中宋"/>
                <a:cs typeface="华文中宋"/>
              </a:rPr>
              <a:t>）的控制。</a:t>
            </a:r>
          </a:p>
          <a:p>
            <a:r>
              <a:rPr lang="zh-CN" altLang="en-US" sz="4800">
                <a:latin typeface="华文中宋"/>
                <a:ea typeface="华文中宋"/>
                <a:cs typeface="华文中宋"/>
              </a:rPr>
              <a:t>女性患者：</a:t>
            </a:r>
            <a:r>
              <a:rPr lang="en-US" altLang="zh-CN" sz="4800">
                <a:latin typeface="华文中宋"/>
                <a:ea typeface="华文中宋"/>
                <a:cs typeface="华文中宋"/>
              </a:rPr>
              <a:t>X</a:t>
            </a:r>
            <a:r>
              <a:rPr lang="en-US" altLang="zh-CN" sz="4800" baseline="30000">
                <a:latin typeface="华文中宋"/>
                <a:ea typeface="华文中宋"/>
                <a:cs typeface="华文中宋"/>
              </a:rPr>
              <a:t>D</a:t>
            </a:r>
            <a:r>
              <a:rPr lang="en-US" altLang="zh-CN" sz="4800">
                <a:latin typeface="华文中宋"/>
                <a:ea typeface="华文中宋"/>
                <a:cs typeface="华文中宋"/>
              </a:rPr>
              <a:t>X</a:t>
            </a:r>
            <a:r>
              <a:rPr lang="en-US" altLang="zh-CN" sz="4800" baseline="30000">
                <a:latin typeface="华文中宋"/>
                <a:ea typeface="华文中宋"/>
                <a:cs typeface="华文中宋"/>
              </a:rPr>
              <a:t>D</a:t>
            </a:r>
            <a:r>
              <a:rPr lang="zh-CN" altLang="en-US" sz="4800">
                <a:latin typeface="华文中宋"/>
                <a:ea typeface="华文中宋"/>
                <a:cs typeface="华文中宋"/>
              </a:rPr>
              <a:t>， </a:t>
            </a:r>
            <a:r>
              <a:rPr lang="en-US" altLang="zh-CN" sz="4800">
                <a:latin typeface="华文中宋"/>
                <a:ea typeface="华文中宋"/>
                <a:cs typeface="华文中宋"/>
              </a:rPr>
              <a:t>X</a:t>
            </a:r>
            <a:r>
              <a:rPr lang="en-US" altLang="zh-CN" sz="4800" baseline="30000">
                <a:latin typeface="华文中宋"/>
                <a:ea typeface="华文中宋"/>
                <a:cs typeface="华文中宋"/>
              </a:rPr>
              <a:t>D</a:t>
            </a:r>
            <a:r>
              <a:rPr lang="en-US" altLang="zh-CN" sz="4800">
                <a:latin typeface="华文中宋"/>
                <a:ea typeface="华文中宋"/>
                <a:cs typeface="华文中宋"/>
              </a:rPr>
              <a:t>X</a:t>
            </a:r>
            <a:r>
              <a:rPr lang="en-US" altLang="zh-CN" sz="4800" baseline="30000">
                <a:latin typeface="华文中宋"/>
                <a:ea typeface="华文中宋"/>
                <a:cs typeface="华文中宋"/>
              </a:rPr>
              <a:t>d</a:t>
            </a:r>
          </a:p>
          <a:p>
            <a:r>
              <a:rPr lang="zh-CN" altLang="en-US" sz="4800">
                <a:latin typeface="华文中宋"/>
                <a:ea typeface="华文中宋"/>
                <a:cs typeface="华文中宋"/>
              </a:rPr>
              <a:t>男性患者：</a:t>
            </a:r>
            <a:r>
              <a:rPr lang="en-US" altLang="zh-CN" sz="4800">
                <a:latin typeface="华文中宋"/>
                <a:ea typeface="华文中宋"/>
                <a:cs typeface="华文中宋"/>
              </a:rPr>
              <a:t>X</a:t>
            </a:r>
            <a:r>
              <a:rPr lang="en-US" altLang="zh-CN" sz="4800" baseline="30000">
                <a:latin typeface="华文中宋"/>
                <a:ea typeface="华文中宋"/>
                <a:cs typeface="华文中宋"/>
              </a:rPr>
              <a:t>D</a:t>
            </a:r>
            <a:r>
              <a:rPr lang="en-US" altLang="zh-CN" sz="4800">
                <a:latin typeface="华文中宋"/>
                <a:ea typeface="华文中宋"/>
                <a:cs typeface="华文中宋"/>
              </a:rPr>
              <a:t>Y</a:t>
            </a:r>
          </a:p>
        </p:txBody>
      </p:sp>
      <p:sp>
        <p:nvSpPr>
          <p:cNvPr id="53" name="Text Box 52"/>
          <p:cNvSpPr txBox="1">
            <a:spLocks noChangeArrowheads="1"/>
          </p:cNvSpPr>
          <p:nvPr/>
        </p:nvSpPr>
        <p:spPr bwMode="auto">
          <a:xfrm>
            <a:off x="1071563" y="0"/>
            <a:ext cx="8072437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zh-CN" altLang="en-US" sz="4400" dirty="0">
                <a:effectLst>
                  <a:outerShdw blurRad="38100" dist="38100" dir="2700000" algn="tl">
                    <a:srgbClr val="C0C0C0"/>
                  </a:outerShdw>
                </a:effectLst>
                <a:latin typeface="华文新魏" pitchFamily="2" charset="-122"/>
                <a:ea typeface="华文新魏" pitchFamily="2" charset="-122"/>
              </a:rPr>
              <a:t>二</a:t>
            </a:r>
            <a:r>
              <a:rPr lang="en-US" altLang="zh-CN" sz="4400" dirty="0">
                <a:effectLst>
                  <a:outerShdw blurRad="38100" dist="38100" dir="2700000" algn="tl">
                    <a:srgbClr val="C0C0C0"/>
                  </a:outerShdw>
                </a:effectLst>
                <a:latin typeface="华文新魏" pitchFamily="2" charset="-122"/>
                <a:ea typeface="华文新魏" pitchFamily="2" charset="-122"/>
              </a:rPr>
              <a:t>.</a:t>
            </a:r>
            <a:r>
              <a:rPr lang="zh-CN" altLang="en-US" sz="4400" dirty="0">
                <a:latin typeface="华文新魏" pitchFamily="2" charset="-122"/>
                <a:ea typeface="华文新魏" pitchFamily="2" charset="-122"/>
              </a:rPr>
              <a:t>抗维生素</a:t>
            </a:r>
            <a:r>
              <a:rPr lang="en-US" altLang="zh-CN" sz="4400" dirty="0">
                <a:latin typeface="华文新魏" pitchFamily="2" charset="-122"/>
                <a:ea typeface="华文新魏" pitchFamily="2" charset="-122"/>
              </a:rPr>
              <a:t>D</a:t>
            </a:r>
            <a:r>
              <a:rPr lang="zh-CN" altLang="en-US" sz="4400" dirty="0">
                <a:latin typeface="华文新魏" pitchFamily="2" charset="-122"/>
                <a:ea typeface="华文新魏" pitchFamily="2" charset="-122"/>
              </a:rPr>
              <a:t>佝偻病</a:t>
            </a:r>
            <a:r>
              <a:rPr lang="zh-CN" altLang="en-US" sz="4400" dirty="0">
                <a:effectLst>
                  <a:outerShdw blurRad="38100" dist="38100" dir="2700000" algn="tl">
                    <a:srgbClr val="C0C0C0"/>
                  </a:outerShdw>
                </a:effectLst>
                <a:latin typeface="华文新魏" pitchFamily="2" charset="-122"/>
                <a:ea typeface="华文新魏" pitchFamily="2" charset="-122"/>
              </a:rPr>
              <a:t>的遗传分析</a:t>
            </a:r>
            <a:endParaRPr lang="zh-CN" altLang="en-US" sz="4400" dirty="0">
              <a:solidFill>
                <a:srgbClr val="0000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华文新魏" pitchFamily="2" charset="-122"/>
              <a:ea typeface="华文新魏" pitchFamily="2" charset="-122"/>
            </a:endParaRPr>
          </a:p>
        </p:txBody>
      </p:sp>
    </p:spTree>
  </p:cSld>
  <p:clrMapOvr>
    <a:masterClrMapping/>
  </p:clrMapOvr>
  <p:transition spd="slow">
    <p:wheel spokes="8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ext Box 3"/>
          <p:cNvSpPr txBox="1">
            <a:spLocks noChangeArrowheads="1"/>
          </p:cNvSpPr>
          <p:nvPr/>
        </p:nvSpPr>
        <p:spPr bwMode="auto">
          <a:xfrm>
            <a:off x="357188" y="357188"/>
            <a:ext cx="40005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3600">
                <a:solidFill>
                  <a:srgbClr val="EBA45D"/>
                </a:solidFill>
              </a:rPr>
              <a:t>伴性遗传的概念：</a:t>
            </a:r>
            <a:endParaRPr lang="zh-CN" altLang="en-US" sz="3600">
              <a:solidFill>
                <a:srgbClr val="2D2DB3"/>
              </a:solidFill>
            </a:endParaRPr>
          </a:p>
        </p:txBody>
      </p:sp>
      <p:sp>
        <p:nvSpPr>
          <p:cNvPr id="4099" name="Text Box 4"/>
          <p:cNvSpPr txBox="1">
            <a:spLocks noChangeArrowheads="1"/>
          </p:cNvSpPr>
          <p:nvPr/>
        </p:nvSpPr>
        <p:spPr bwMode="auto">
          <a:xfrm>
            <a:off x="1357313" y="1428750"/>
            <a:ext cx="6264275" cy="4246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5400"/>
              <a:t>控制的某些性状的基因位于性染色体上，所以遗传上总是和性别相关联的现象，</a:t>
            </a:r>
            <a:r>
              <a:rPr lang="zh-CN" altLang="en-US" sz="5400">
                <a:solidFill>
                  <a:srgbClr val="CC0000"/>
                </a:solidFill>
              </a:rPr>
              <a:t>叫伴性遗传。</a:t>
            </a:r>
          </a:p>
        </p:txBody>
      </p:sp>
    </p:spTree>
  </p:cSld>
  <p:clrMapOvr>
    <a:masterClrMapping/>
  </p:clrMapOvr>
  <p:transition spd="slow">
    <p:wheel spokes="8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7" name="Rectangle 5"/>
          <p:cNvSpPr>
            <a:spLocks noChangeArrowheads="1"/>
          </p:cNvSpPr>
          <p:nvPr/>
        </p:nvSpPr>
        <p:spPr bwMode="auto">
          <a:xfrm>
            <a:off x="214313" y="571500"/>
            <a:ext cx="8758237" cy="646113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50000">
                <a:srgbClr val="FFCC66"/>
              </a:gs>
              <a:gs pos="100000">
                <a:schemeClr val="bg2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  <a:scene3d>
            <a:camera prst="legacyPerspectiveTopRight"/>
            <a:lightRig rig="legacyFlat4" dir="t"/>
          </a:scene3d>
          <a:sp3d extrusionH="887400" prstMaterial="legacyMatte">
            <a:bevelT w="13500" h="13500" prst="angle"/>
            <a:bevelB w="13500" h="13500" prst="angle"/>
            <a:extrusionClr>
              <a:schemeClr val="accent1"/>
            </a:extrusionClr>
          </a:sp3d>
        </p:spPr>
        <p:txBody>
          <a:bodyPr wrap="none">
            <a:spAutoFit/>
            <a:flatTx/>
          </a:bodyPr>
          <a:lstStyle/>
          <a:p>
            <a:pPr algn="ctr">
              <a:defRPr/>
            </a:pPr>
            <a:r>
              <a:rPr lang="zh-CN" altLang="en-US" sz="3600" dirty="0">
                <a:solidFill>
                  <a:srgbClr val="0000FF"/>
                </a:solidFill>
                <a:latin typeface="华文中宋" pitchFamily="2" charset="-122"/>
                <a:ea typeface="华文中宋" pitchFamily="2" charset="-122"/>
              </a:rPr>
              <a:t>抗维生素</a:t>
            </a:r>
            <a:r>
              <a:rPr lang="en-US" altLang="zh-CN" sz="3600" dirty="0">
                <a:solidFill>
                  <a:srgbClr val="0000FF"/>
                </a:solidFill>
                <a:latin typeface="华文中宋" pitchFamily="2" charset="-122"/>
                <a:ea typeface="华文中宋" pitchFamily="2" charset="-122"/>
              </a:rPr>
              <a:t>D</a:t>
            </a:r>
            <a:r>
              <a:rPr lang="zh-CN" altLang="en-US" sz="3600" dirty="0">
                <a:solidFill>
                  <a:srgbClr val="0000FF"/>
                </a:solidFill>
                <a:latin typeface="华文中宋" pitchFamily="2" charset="-122"/>
                <a:ea typeface="华文中宋" pitchFamily="2" charset="-122"/>
              </a:rPr>
              <a:t>佝偻病</a:t>
            </a:r>
            <a:r>
              <a:rPr lang="en-US" altLang="zh-CN" sz="3600" dirty="0">
                <a:solidFill>
                  <a:srgbClr val="0000FF"/>
                </a:solidFill>
                <a:latin typeface="华文中宋" pitchFamily="2" charset="-122"/>
                <a:ea typeface="华文中宋" pitchFamily="2" charset="-122"/>
              </a:rPr>
              <a:t>(</a:t>
            </a:r>
            <a:r>
              <a:rPr lang="zh-CN" altLang="en-US" sz="3600" dirty="0">
                <a:solidFill>
                  <a:srgbClr val="0000FF"/>
                </a:solidFill>
                <a:latin typeface="华文中宋" pitchFamily="2" charset="-122"/>
                <a:ea typeface="华文中宋" pitchFamily="2" charset="-122"/>
              </a:rPr>
              <a:t>伴</a:t>
            </a:r>
            <a:r>
              <a:rPr lang="en-US" altLang="zh-CN" sz="3600" dirty="0">
                <a:solidFill>
                  <a:srgbClr val="0000FF"/>
                </a:solidFill>
                <a:latin typeface="华文中宋" pitchFamily="2" charset="-122"/>
                <a:ea typeface="华文中宋" pitchFamily="2" charset="-122"/>
              </a:rPr>
              <a:t>X</a:t>
            </a:r>
            <a:r>
              <a:rPr lang="zh-CN" altLang="en-US" sz="3600" dirty="0">
                <a:solidFill>
                  <a:srgbClr val="0000FF"/>
                </a:solidFill>
                <a:latin typeface="华文中宋" pitchFamily="2" charset="-122"/>
                <a:ea typeface="华文中宋" pitchFamily="2" charset="-122"/>
              </a:rPr>
              <a:t>显性）的遗传特点：</a:t>
            </a:r>
          </a:p>
        </p:txBody>
      </p:sp>
      <p:sp>
        <p:nvSpPr>
          <p:cNvPr id="5" name="Text Box 53"/>
          <p:cNvSpPr txBox="1">
            <a:spLocks noChangeArrowheads="1"/>
          </p:cNvSpPr>
          <p:nvPr/>
        </p:nvSpPr>
        <p:spPr bwMode="auto">
          <a:xfrm>
            <a:off x="0" y="1571625"/>
            <a:ext cx="8929688" cy="4524375"/>
          </a:xfrm>
          <a:prstGeom prst="rect">
            <a:avLst/>
          </a:prstGeom>
          <a:solidFill>
            <a:srgbClr val="F9FBA3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4800" dirty="0">
                <a:latin typeface="华文中宋"/>
                <a:ea typeface="华文中宋"/>
                <a:cs typeface="华文中宋"/>
              </a:rPr>
              <a:t>1</a:t>
            </a:r>
            <a:r>
              <a:rPr lang="zh-CN" altLang="en-US" sz="4800" dirty="0">
                <a:latin typeface="华文中宋"/>
                <a:ea typeface="华文中宋"/>
                <a:cs typeface="华文中宋"/>
              </a:rPr>
              <a:t>）女多于</a:t>
            </a:r>
            <a:r>
              <a:rPr lang="zh-CN" altLang="en-US" sz="4800" dirty="0">
                <a:ea typeface="华文新魏" pitchFamily="2" charset="-122"/>
              </a:rPr>
              <a:t>男</a:t>
            </a:r>
            <a:endParaRPr lang="en-US" altLang="zh-CN" sz="4800" dirty="0">
              <a:latin typeface="华文中宋"/>
              <a:ea typeface="华文中宋"/>
              <a:cs typeface="华文中宋"/>
            </a:endParaRPr>
          </a:p>
          <a:p>
            <a:r>
              <a:rPr lang="en-US" altLang="zh-CN" sz="4800" dirty="0">
                <a:latin typeface="华文中宋"/>
                <a:ea typeface="华文中宋"/>
                <a:cs typeface="华文中宋"/>
              </a:rPr>
              <a:t>2</a:t>
            </a:r>
            <a:r>
              <a:rPr lang="zh-CN" altLang="en-US" sz="4800" dirty="0">
                <a:latin typeface="华文中宋"/>
                <a:ea typeface="华文中宋"/>
                <a:cs typeface="华文中宋"/>
              </a:rPr>
              <a:t>）世代连续性（代代有患者）           </a:t>
            </a:r>
            <a:endParaRPr lang="en-US" altLang="zh-CN" sz="4800" dirty="0">
              <a:latin typeface="华文中宋"/>
              <a:ea typeface="华文中宋"/>
              <a:cs typeface="华文中宋"/>
            </a:endParaRPr>
          </a:p>
          <a:p>
            <a:r>
              <a:rPr lang="en-US" altLang="zh-CN" sz="4800" dirty="0">
                <a:latin typeface="华文中宋"/>
                <a:ea typeface="华文中宋"/>
                <a:cs typeface="华文中宋"/>
              </a:rPr>
              <a:t>3</a:t>
            </a:r>
            <a:r>
              <a:rPr lang="zh-CN" altLang="en-US" sz="4800" dirty="0">
                <a:latin typeface="华文中宋"/>
                <a:ea typeface="华文中宋"/>
                <a:cs typeface="华文中宋"/>
              </a:rPr>
              <a:t>）</a:t>
            </a:r>
            <a:r>
              <a:rPr lang="zh-CN" altLang="en-US" sz="4800" dirty="0">
                <a:ea typeface="华文新魏" pitchFamily="2" charset="-122"/>
              </a:rPr>
              <a:t>某男患病，其母和女肯定患病</a:t>
            </a:r>
            <a:r>
              <a:rPr lang="zh-CN" altLang="en-US" sz="4800" dirty="0">
                <a:latin typeface="华文中宋"/>
                <a:ea typeface="华文中宋"/>
                <a:cs typeface="华文中宋"/>
              </a:rPr>
              <a:t>                        </a:t>
            </a:r>
            <a:endParaRPr lang="en-US" altLang="zh-CN" sz="4800" dirty="0">
              <a:latin typeface="华文中宋"/>
              <a:ea typeface="华文中宋"/>
              <a:cs typeface="华文中宋"/>
            </a:endParaRPr>
          </a:p>
          <a:p>
            <a:r>
              <a:rPr lang="en-US" altLang="zh-CN" sz="4800" dirty="0">
                <a:latin typeface="华文中宋"/>
                <a:ea typeface="华文中宋"/>
                <a:cs typeface="华文中宋"/>
              </a:rPr>
              <a:t>4</a:t>
            </a:r>
            <a:r>
              <a:rPr lang="zh-CN" altLang="en-US" sz="4800" dirty="0">
                <a:latin typeface="华文中宋"/>
                <a:ea typeface="华文中宋"/>
                <a:cs typeface="华文中宋"/>
              </a:rPr>
              <a:t>）患者的双亲中至少有一个是患者</a:t>
            </a:r>
          </a:p>
        </p:txBody>
      </p:sp>
    </p:spTree>
  </p:cSld>
  <p:clrMapOvr>
    <a:masterClrMapping/>
  </p:clrMapOvr>
  <p:transition spd="slow">
    <p:wheel spokes="8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>
          <a:xfrm>
            <a:off x="500063" y="142875"/>
            <a:ext cx="8229600" cy="1143000"/>
          </a:xfrm>
        </p:spPr>
        <p:txBody>
          <a:bodyPr/>
          <a:lstStyle/>
          <a:p>
            <a:pPr eaLnBrk="1" hangingPunct="1"/>
            <a:r>
              <a:rPr lang="zh-CN" altLang="en-US" sz="5400" b="1" smtClean="0">
                <a:ea typeface="华文行楷"/>
                <a:cs typeface="华文行楷"/>
              </a:rPr>
              <a:t>判断遗传病的口决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71500" y="1214438"/>
            <a:ext cx="8229600" cy="4929187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zh-CN" altLang="en-US" sz="4400" b="1" smtClean="0">
                <a:solidFill>
                  <a:srgbClr val="FF0000"/>
                </a:solidFill>
                <a:ea typeface="华文中宋"/>
                <a:cs typeface="华文中宋"/>
              </a:rPr>
              <a:t>Ｘ隐　母病子必病，女病父必病</a:t>
            </a:r>
          </a:p>
          <a:p>
            <a:pPr eaLnBrk="1" hangingPunct="1">
              <a:buFontTx/>
              <a:buNone/>
            </a:pPr>
            <a:r>
              <a:rPr lang="zh-CN" altLang="en-US" sz="4400" b="1" smtClean="0">
                <a:solidFill>
                  <a:srgbClr val="FF0000"/>
                </a:solidFill>
                <a:ea typeface="华文中宋"/>
                <a:cs typeface="华文中宋"/>
              </a:rPr>
              <a:t>Ｘ显　子病母必病，父病女必病</a:t>
            </a:r>
          </a:p>
          <a:p>
            <a:pPr eaLnBrk="1" hangingPunct="1">
              <a:buFontTx/>
              <a:buNone/>
            </a:pPr>
            <a:r>
              <a:rPr lang="zh-CN" altLang="en-US" sz="4400" b="1" smtClean="0">
                <a:solidFill>
                  <a:srgbClr val="FF0000"/>
                </a:solidFill>
                <a:ea typeface="华文中宋"/>
                <a:cs typeface="华文中宋"/>
              </a:rPr>
              <a:t>常隐　无中生有为隐性，</a:t>
            </a:r>
            <a:endParaRPr lang="en-US" altLang="zh-CN" sz="4400" b="1" smtClean="0">
              <a:solidFill>
                <a:srgbClr val="FF0000"/>
              </a:solidFill>
              <a:ea typeface="华文中宋"/>
              <a:cs typeface="华文中宋"/>
            </a:endParaRPr>
          </a:p>
          <a:p>
            <a:pPr eaLnBrk="1" hangingPunct="1">
              <a:buFontTx/>
              <a:buNone/>
            </a:pPr>
            <a:r>
              <a:rPr lang="en-US" altLang="zh-CN" sz="4400" b="1" smtClean="0">
                <a:solidFill>
                  <a:srgbClr val="FF0000"/>
                </a:solidFill>
                <a:ea typeface="华文中宋"/>
                <a:cs typeface="华文中宋"/>
              </a:rPr>
              <a:t>            </a:t>
            </a:r>
            <a:r>
              <a:rPr lang="zh-CN" altLang="en-US" sz="4400" b="1" smtClean="0">
                <a:solidFill>
                  <a:srgbClr val="FF0000"/>
                </a:solidFill>
                <a:ea typeface="华文中宋"/>
                <a:cs typeface="华文中宋"/>
              </a:rPr>
              <a:t>生女患病为常隐</a:t>
            </a:r>
          </a:p>
          <a:p>
            <a:pPr eaLnBrk="1" hangingPunct="1">
              <a:buFontTx/>
              <a:buNone/>
            </a:pPr>
            <a:r>
              <a:rPr lang="zh-CN" altLang="en-US" sz="4400" b="1" smtClean="0">
                <a:solidFill>
                  <a:srgbClr val="FF0000"/>
                </a:solidFill>
                <a:ea typeface="华文中宋"/>
                <a:cs typeface="华文中宋"/>
              </a:rPr>
              <a:t>常显　有中生无为显性，</a:t>
            </a:r>
            <a:endParaRPr lang="en-US" altLang="zh-CN" sz="4400" b="1" smtClean="0">
              <a:solidFill>
                <a:srgbClr val="FF0000"/>
              </a:solidFill>
              <a:ea typeface="华文中宋"/>
              <a:cs typeface="华文中宋"/>
            </a:endParaRPr>
          </a:p>
          <a:p>
            <a:pPr eaLnBrk="1" hangingPunct="1">
              <a:buFontTx/>
              <a:buNone/>
            </a:pPr>
            <a:r>
              <a:rPr lang="en-US" altLang="zh-CN" sz="4400" b="1" smtClean="0">
                <a:solidFill>
                  <a:srgbClr val="FF0000"/>
                </a:solidFill>
                <a:ea typeface="华文中宋"/>
                <a:cs typeface="华文中宋"/>
              </a:rPr>
              <a:t>            </a:t>
            </a:r>
            <a:r>
              <a:rPr lang="zh-CN" altLang="en-US" sz="4400" b="1" smtClean="0">
                <a:solidFill>
                  <a:srgbClr val="FF0000"/>
                </a:solidFill>
                <a:ea typeface="华文中宋"/>
                <a:cs typeface="华文中宋"/>
              </a:rPr>
              <a:t>生女正常为常显</a:t>
            </a:r>
          </a:p>
        </p:txBody>
      </p:sp>
      <p:sp>
        <p:nvSpPr>
          <p:cNvPr id="22532" name="TextBox 3"/>
          <p:cNvSpPr txBox="1">
            <a:spLocks noChangeArrowheads="1"/>
          </p:cNvSpPr>
          <p:nvPr/>
        </p:nvSpPr>
        <p:spPr bwMode="auto">
          <a:xfrm>
            <a:off x="1928813" y="6143625"/>
            <a:ext cx="5500687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/>
              <a:t>特别注意父亲和女儿的患病情况</a:t>
            </a:r>
          </a:p>
        </p:txBody>
      </p:sp>
    </p:spTree>
  </p:cSld>
  <p:clrMapOvr>
    <a:masterClrMapping/>
  </p:clrMapOvr>
  <p:transition spd="slow">
    <p:wheel spokes="8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Text Box 2"/>
          <p:cNvSpPr txBox="1">
            <a:spLocks noChangeArrowheads="1"/>
          </p:cNvSpPr>
          <p:nvPr/>
        </p:nvSpPr>
        <p:spPr bwMode="auto">
          <a:xfrm>
            <a:off x="1447800" y="506413"/>
            <a:ext cx="5638800" cy="6081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1600" b="0"/>
              <a:t>关于判断遗传模式，可根据以下步骤进行： </a:t>
            </a:r>
          </a:p>
          <a:p>
            <a:pPr>
              <a:spcBef>
                <a:spcPct val="50000"/>
              </a:spcBef>
            </a:pPr>
            <a:r>
              <a:rPr lang="en-US" altLang="zh-CN" sz="1600" b="0"/>
              <a:t>a:</a:t>
            </a:r>
            <a:r>
              <a:rPr lang="zh-CN" altLang="en-US" sz="1600" b="0"/>
              <a:t>判断：</a:t>
            </a:r>
            <a:r>
              <a:rPr lang="en-US" altLang="zh-CN" sz="1600" b="0"/>
              <a:t>Y</a:t>
            </a:r>
            <a:r>
              <a:rPr lang="zh-CN" altLang="en-US" sz="1600" b="0"/>
              <a:t>染色体遗传 </a:t>
            </a:r>
          </a:p>
          <a:p>
            <a:pPr>
              <a:spcBef>
                <a:spcPct val="50000"/>
              </a:spcBef>
            </a:pPr>
            <a:r>
              <a:rPr lang="zh-CN" altLang="en-US" sz="1600" b="0"/>
              <a:t>        男有女无 </a:t>
            </a:r>
          </a:p>
          <a:p>
            <a:pPr>
              <a:spcBef>
                <a:spcPct val="50000"/>
              </a:spcBef>
            </a:pPr>
            <a:r>
              <a:rPr lang="en-US" altLang="zh-CN" sz="1600" b="0"/>
              <a:t>b:</a:t>
            </a:r>
            <a:r>
              <a:rPr lang="zh-CN" altLang="en-US" sz="1600" b="0"/>
              <a:t>判断显隐性 </a:t>
            </a:r>
          </a:p>
          <a:p>
            <a:pPr>
              <a:spcBef>
                <a:spcPct val="50000"/>
              </a:spcBef>
            </a:pPr>
            <a:r>
              <a:rPr lang="zh-CN" altLang="en-US" sz="1600" b="0"/>
              <a:t>    双亲无，子女有</a:t>
            </a:r>
            <a:r>
              <a:rPr lang="en-US" altLang="zh-CN" sz="1600" b="0"/>
              <a:t>-----</a:t>
            </a:r>
            <a:r>
              <a:rPr lang="zh-CN" altLang="en-US" sz="1600" b="0"/>
              <a:t>隐性 </a:t>
            </a:r>
          </a:p>
          <a:p>
            <a:pPr>
              <a:spcBef>
                <a:spcPct val="50000"/>
              </a:spcBef>
            </a:pPr>
            <a:r>
              <a:rPr lang="zh-CN" altLang="en-US" sz="1600" b="0"/>
              <a:t>    双亲有，子女无</a:t>
            </a:r>
            <a:r>
              <a:rPr lang="en-US" altLang="zh-CN" sz="1600" b="0"/>
              <a:t>-----</a:t>
            </a:r>
            <a:r>
              <a:rPr lang="zh-CN" altLang="en-US" sz="1600" b="0"/>
              <a:t>显性 </a:t>
            </a:r>
          </a:p>
          <a:p>
            <a:pPr>
              <a:spcBef>
                <a:spcPct val="50000"/>
              </a:spcBef>
            </a:pPr>
            <a:r>
              <a:rPr lang="zh-CN" altLang="en-US" sz="1600" b="0"/>
              <a:t>    不隔代遗传</a:t>
            </a:r>
            <a:r>
              <a:rPr lang="en-US" altLang="zh-CN" sz="1600" b="0"/>
              <a:t>-----</a:t>
            </a:r>
            <a:r>
              <a:rPr lang="zh-CN" altLang="en-US" sz="1600" b="0"/>
              <a:t>显性 </a:t>
            </a:r>
          </a:p>
          <a:p>
            <a:pPr>
              <a:spcBef>
                <a:spcPct val="50000"/>
              </a:spcBef>
            </a:pPr>
            <a:r>
              <a:rPr lang="zh-CN" altLang="en-US" sz="1600" b="0"/>
              <a:t>      隔代遗传</a:t>
            </a:r>
            <a:r>
              <a:rPr lang="en-US" altLang="zh-CN" sz="1600" b="0"/>
              <a:t>-----</a:t>
            </a:r>
            <a:r>
              <a:rPr lang="zh-CN" altLang="en-US" sz="1600" b="0"/>
              <a:t>隐性 </a:t>
            </a:r>
          </a:p>
          <a:p>
            <a:pPr>
              <a:spcBef>
                <a:spcPct val="50000"/>
              </a:spcBef>
            </a:pPr>
            <a:r>
              <a:rPr lang="en-US" altLang="zh-CN" sz="1600" b="0"/>
              <a:t>c:</a:t>
            </a:r>
            <a:r>
              <a:rPr lang="zh-CN" altLang="en-US" sz="1600" b="0"/>
              <a:t>判断基因位置 </a:t>
            </a:r>
          </a:p>
          <a:p>
            <a:pPr>
              <a:spcBef>
                <a:spcPct val="50000"/>
              </a:spcBef>
            </a:pPr>
            <a:r>
              <a:rPr lang="zh-CN" altLang="en-US" sz="1600" b="0"/>
              <a:t>    女有父无</a:t>
            </a:r>
            <a:r>
              <a:rPr lang="en-US" altLang="zh-CN" sz="1600" b="0"/>
              <a:t>------</a:t>
            </a:r>
            <a:r>
              <a:rPr lang="zh-CN" altLang="en-US" sz="1600" b="0"/>
              <a:t>常染色体 </a:t>
            </a:r>
          </a:p>
          <a:p>
            <a:pPr>
              <a:spcBef>
                <a:spcPct val="50000"/>
              </a:spcBef>
            </a:pPr>
            <a:r>
              <a:rPr lang="zh-CN" altLang="en-US" sz="1600" b="0"/>
              <a:t>   无性别差异</a:t>
            </a:r>
            <a:r>
              <a:rPr lang="en-US" altLang="zh-CN" sz="1600" b="0"/>
              <a:t>------</a:t>
            </a:r>
            <a:r>
              <a:rPr lang="zh-CN" altLang="en-US" sz="1600" b="0"/>
              <a:t>常染色体遗传 </a:t>
            </a:r>
          </a:p>
          <a:p>
            <a:pPr>
              <a:spcBef>
                <a:spcPct val="50000"/>
              </a:spcBef>
            </a:pPr>
            <a:r>
              <a:rPr lang="zh-CN" altLang="en-US" sz="1600" b="0"/>
              <a:t>    有性别差异</a:t>
            </a:r>
            <a:r>
              <a:rPr lang="en-US" altLang="zh-CN" sz="1600" b="0"/>
              <a:t>------</a:t>
            </a:r>
            <a:r>
              <a:rPr lang="zh-CN" altLang="en-US" sz="1600" b="0"/>
              <a:t>伴</a:t>
            </a:r>
            <a:r>
              <a:rPr lang="en-US" altLang="zh-CN" sz="1600" b="0"/>
              <a:t>X</a:t>
            </a:r>
            <a:r>
              <a:rPr lang="zh-CN" altLang="en-US" sz="1600" b="0"/>
              <a:t>遗传 </a:t>
            </a:r>
          </a:p>
          <a:p>
            <a:pPr>
              <a:spcBef>
                <a:spcPct val="50000"/>
              </a:spcBef>
            </a:pPr>
            <a:r>
              <a:rPr lang="zh-CN" altLang="en-US" sz="1600" b="0"/>
              <a:t>      有病个体男多于女</a:t>
            </a:r>
            <a:r>
              <a:rPr lang="en-US" altLang="zh-CN" sz="1600" b="0"/>
              <a:t>------</a:t>
            </a:r>
            <a:r>
              <a:rPr lang="zh-CN" altLang="en-US" sz="1600" b="0"/>
              <a:t>伴 </a:t>
            </a:r>
            <a:r>
              <a:rPr lang="en-US" altLang="zh-CN" sz="1600" b="0"/>
              <a:t>X</a:t>
            </a:r>
            <a:r>
              <a:rPr lang="zh-CN" altLang="en-US" sz="1600" b="0"/>
              <a:t>隐性 </a:t>
            </a:r>
          </a:p>
          <a:p>
            <a:pPr>
              <a:spcBef>
                <a:spcPct val="50000"/>
              </a:spcBef>
            </a:pPr>
            <a:r>
              <a:rPr lang="zh-CN" altLang="en-US" sz="1600" b="0"/>
              <a:t>      有病个体女多于男</a:t>
            </a:r>
            <a:r>
              <a:rPr lang="en-US" altLang="zh-CN" sz="1600" b="0"/>
              <a:t>------</a:t>
            </a:r>
            <a:r>
              <a:rPr lang="zh-CN" altLang="en-US" sz="1600" b="0"/>
              <a:t>伴 </a:t>
            </a:r>
            <a:r>
              <a:rPr lang="en-US" altLang="zh-CN" sz="1600" b="0"/>
              <a:t>X</a:t>
            </a:r>
            <a:r>
              <a:rPr lang="zh-CN" altLang="en-US" sz="1600" b="0"/>
              <a:t>显性 </a:t>
            </a:r>
          </a:p>
          <a:p>
            <a:pPr>
              <a:spcBef>
                <a:spcPct val="50000"/>
              </a:spcBef>
            </a:pPr>
            <a:r>
              <a:rPr lang="zh-CN" altLang="en-US" sz="1600" b="0"/>
              <a:t>关于几率的求解，最关键的是注意统计范围，要辨别清楚“有病男孩”和“男孩有病”是不同的统计范围，几率也就不同。 </a:t>
            </a:r>
          </a:p>
          <a:p>
            <a:pPr>
              <a:spcBef>
                <a:spcPct val="50000"/>
              </a:spcBef>
            </a:pPr>
            <a:endParaRPr lang="en-US" altLang="zh-CN" sz="1600" b="0"/>
          </a:p>
        </p:txBody>
      </p:sp>
      <p:pic>
        <p:nvPicPr>
          <p:cNvPr id="50179" name="Picture 3" descr="82900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248400" y="533400"/>
            <a:ext cx="1828800" cy="871538"/>
          </a:xfrm>
          <a:prstGeom prst="rect">
            <a:avLst/>
          </a:prstGeom>
          <a:noFill/>
        </p:spPr>
      </p:pic>
      <p:pic>
        <p:nvPicPr>
          <p:cNvPr id="50180" name="Picture 4" descr="82902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48400" y="1676400"/>
            <a:ext cx="1828800" cy="808038"/>
          </a:xfrm>
          <a:prstGeom prst="rect">
            <a:avLst/>
          </a:prstGeom>
          <a:noFill/>
        </p:spPr>
      </p:pic>
      <p:sp>
        <p:nvSpPr>
          <p:cNvPr id="50181" name="Line 5"/>
          <p:cNvSpPr>
            <a:spLocks noChangeShapeType="1"/>
          </p:cNvSpPr>
          <p:nvPr/>
        </p:nvSpPr>
        <p:spPr bwMode="auto">
          <a:xfrm flipV="1">
            <a:off x="4038600" y="1219200"/>
            <a:ext cx="1676400" cy="7620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50182" name="Line 6"/>
          <p:cNvSpPr>
            <a:spLocks noChangeShapeType="1"/>
          </p:cNvSpPr>
          <p:nvPr/>
        </p:nvSpPr>
        <p:spPr bwMode="auto">
          <a:xfrm flipV="1">
            <a:off x="4038600" y="2057400"/>
            <a:ext cx="1905000" cy="3810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ransition spd="slow">
    <p:wheel spokes="8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554" name="Group 5"/>
          <p:cNvGrpSpPr>
            <a:grpSpLocks/>
          </p:cNvGrpSpPr>
          <p:nvPr/>
        </p:nvGrpSpPr>
        <p:grpSpPr bwMode="auto">
          <a:xfrm>
            <a:off x="641350" y="2341563"/>
            <a:ext cx="2446338" cy="3122612"/>
            <a:chOff x="2294" y="1105"/>
            <a:chExt cx="1541" cy="1967"/>
          </a:xfrm>
        </p:grpSpPr>
        <p:sp>
          <p:nvSpPr>
            <p:cNvPr id="23564" name="Text Box 7"/>
            <p:cNvSpPr txBox="1">
              <a:spLocks noChangeArrowheads="1"/>
            </p:cNvSpPr>
            <p:nvPr/>
          </p:nvSpPr>
          <p:spPr bwMode="auto">
            <a:xfrm>
              <a:off x="2295" y="1105"/>
              <a:ext cx="1540" cy="7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7200">
                  <a:solidFill>
                    <a:schemeClr val="accent2"/>
                  </a:solidFill>
                  <a:ea typeface="华文楷体" pitchFamily="2" charset="-122"/>
                </a:rPr>
                <a:t>XY</a:t>
              </a:r>
              <a:r>
                <a:rPr lang="zh-CN" altLang="en-US" sz="7200">
                  <a:solidFill>
                    <a:schemeClr val="accent2"/>
                  </a:solidFill>
                  <a:ea typeface="华文楷体" pitchFamily="2" charset="-122"/>
                </a:rPr>
                <a:t>型</a:t>
              </a:r>
            </a:p>
          </p:txBody>
        </p:sp>
        <p:sp>
          <p:nvSpPr>
            <p:cNvPr id="23565" name="Text Box 8"/>
            <p:cNvSpPr txBox="1">
              <a:spLocks noChangeArrowheads="1"/>
            </p:cNvSpPr>
            <p:nvPr/>
          </p:nvSpPr>
          <p:spPr bwMode="auto">
            <a:xfrm>
              <a:off x="2294" y="2238"/>
              <a:ext cx="1418" cy="8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8000">
                  <a:solidFill>
                    <a:schemeClr val="accent2"/>
                  </a:solidFill>
                  <a:latin typeface="华文楷体" pitchFamily="2" charset="-122"/>
                  <a:ea typeface="华文楷体" pitchFamily="2" charset="-122"/>
                </a:rPr>
                <a:t>ZW</a:t>
              </a:r>
              <a:r>
                <a:rPr lang="zh-CN" altLang="en-US" sz="8000">
                  <a:solidFill>
                    <a:schemeClr val="accent2"/>
                  </a:solidFill>
                  <a:latin typeface="华文楷体" pitchFamily="2" charset="-122"/>
                  <a:ea typeface="华文楷体" pitchFamily="2" charset="-122"/>
                </a:rPr>
                <a:t>型</a:t>
              </a:r>
            </a:p>
          </p:txBody>
        </p:sp>
      </p:grpSp>
      <p:grpSp>
        <p:nvGrpSpPr>
          <p:cNvPr id="23555" name="Group 9"/>
          <p:cNvGrpSpPr>
            <a:grpSpLocks/>
          </p:cNvGrpSpPr>
          <p:nvPr/>
        </p:nvGrpSpPr>
        <p:grpSpPr bwMode="auto">
          <a:xfrm>
            <a:off x="3357563" y="2555875"/>
            <a:ext cx="5786437" cy="1393825"/>
            <a:chOff x="2959" y="2562"/>
            <a:chExt cx="2417" cy="878"/>
          </a:xfrm>
        </p:grpSpPr>
        <p:sp>
          <p:nvSpPr>
            <p:cNvPr id="23562" name="Rectangle 10"/>
            <p:cNvSpPr>
              <a:spLocks noChangeArrowheads="1"/>
            </p:cNvSpPr>
            <p:nvPr/>
          </p:nvSpPr>
          <p:spPr bwMode="auto">
            <a:xfrm>
              <a:off x="2959" y="2562"/>
              <a:ext cx="1220" cy="5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r>
                <a:rPr lang="en-US" altLang="zh-CN" sz="8000">
                  <a:solidFill>
                    <a:schemeClr val="accent2"/>
                  </a:solidFill>
                  <a:latin typeface="华文楷体" pitchFamily="2" charset="-122"/>
                  <a:ea typeface="华文楷体" pitchFamily="2" charset="-122"/>
                </a:rPr>
                <a:t>♀XX</a:t>
              </a:r>
            </a:p>
          </p:txBody>
        </p:sp>
        <p:sp>
          <p:nvSpPr>
            <p:cNvPr id="23563" name="Rectangle 11"/>
            <p:cNvSpPr>
              <a:spLocks noChangeArrowheads="1"/>
            </p:cNvSpPr>
            <p:nvPr/>
          </p:nvSpPr>
          <p:spPr bwMode="auto">
            <a:xfrm>
              <a:off x="4156" y="2922"/>
              <a:ext cx="1220" cy="5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r>
                <a:rPr lang="en-US" altLang="zh-CN" sz="8000">
                  <a:solidFill>
                    <a:schemeClr val="accent2"/>
                  </a:solidFill>
                  <a:latin typeface="华文楷体" pitchFamily="2" charset="-122"/>
                  <a:ea typeface="华文楷体" pitchFamily="2" charset="-122"/>
                </a:rPr>
                <a:t>♂XY</a:t>
              </a:r>
              <a:r>
                <a:rPr lang="en-US" altLang="zh-CN" sz="7200">
                  <a:solidFill>
                    <a:schemeClr val="accent2"/>
                  </a:solidFill>
                  <a:latin typeface="华文楷体" pitchFamily="2" charset="-122"/>
                  <a:ea typeface="华文楷体" pitchFamily="2" charset="-122"/>
                </a:rPr>
                <a:t> </a:t>
              </a:r>
            </a:p>
            <a:p>
              <a:pPr eaLnBrk="0" hangingPunct="0"/>
              <a:endParaRPr lang="en-US" altLang="zh-CN" sz="7200">
                <a:solidFill>
                  <a:schemeClr val="accent2"/>
                </a:solidFill>
                <a:latin typeface="华文楷体" pitchFamily="2" charset="-122"/>
                <a:ea typeface="华文楷体" pitchFamily="2" charset="-122"/>
              </a:endParaRPr>
            </a:p>
          </p:txBody>
        </p:sp>
      </p:grpSp>
      <p:sp>
        <p:nvSpPr>
          <p:cNvPr id="23556" name="TextBox 19"/>
          <p:cNvSpPr txBox="1">
            <a:spLocks noChangeArrowheads="1"/>
          </p:cNvSpPr>
          <p:nvPr/>
        </p:nvSpPr>
        <p:spPr bwMode="auto">
          <a:xfrm>
            <a:off x="214313" y="3357563"/>
            <a:ext cx="4071937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5400"/>
              <a:t>(</a:t>
            </a:r>
            <a:r>
              <a:rPr lang="zh-CN" altLang="en-US" sz="5400"/>
              <a:t>哺乳动物</a:t>
            </a:r>
            <a:r>
              <a:rPr lang="en-US" altLang="zh-CN" sz="5400"/>
              <a:t>)</a:t>
            </a:r>
            <a:endParaRPr lang="zh-CN" altLang="en-US" sz="5400"/>
          </a:p>
        </p:txBody>
      </p:sp>
      <p:sp>
        <p:nvSpPr>
          <p:cNvPr id="23557" name="TextBox 20"/>
          <p:cNvSpPr txBox="1">
            <a:spLocks noChangeArrowheads="1"/>
          </p:cNvSpPr>
          <p:nvPr/>
        </p:nvSpPr>
        <p:spPr bwMode="auto">
          <a:xfrm>
            <a:off x="285750" y="5484813"/>
            <a:ext cx="3643313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5400"/>
              <a:t>(</a:t>
            </a:r>
            <a:r>
              <a:rPr lang="zh-CN" altLang="en-US" sz="5400"/>
              <a:t>卵生动物</a:t>
            </a:r>
            <a:r>
              <a:rPr lang="en-US" altLang="zh-CN" sz="5400"/>
              <a:t>)</a:t>
            </a:r>
            <a:endParaRPr lang="zh-CN" altLang="en-US" sz="5400"/>
          </a:p>
        </p:txBody>
      </p:sp>
      <p:sp>
        <p:nvSpPr>
          <p:cNvPr id="23558" name="TextBox 13"/>
          <p:cNvSpPr txBox="1">
            <a:spLocks noChangeArrowheads="1"/>
          </p:cNvSpPr>
          <p:nvPr/>
        </p:nvSpPr>
        <p:spPr bwMode="auto">
          <a:xfrm>
            <a:off x="785813" y="428625"/>
            <a:ext cx="5357812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4000"/>
              <a:t>性别决定的类型</a:t>
            </a:r>
          </a:p>
        </p:txBody>
      </p:sp>
      <p:sp>
        <p:nvSpPr>
          <p:cNvPr id="23559" name="矩形 14"/>
          <p:cNvSpPr>
            <a:spLocks noChangeArrowheads="1"/>
          </p:cNvSpPr>
          <p:nvPr/>
        </p:nvSpPr>
        <p:spPr bwMode="auto">
          <a:xfrm>
            <a:off x="6286500" y="4413250"/>
            <a:ext cx="2251075" cy="1323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8000">
                <a:solidFill>
                  <a:srgbClr val="3333CC"/>
                </a:solidFill>
                <a:latin typeface="华文楷体" pitchFamily="2" charset="-122"/>
                <a:ea typeface="华文楷体" pitchFamily="2" charset="-122"/>
              </a:rPr>
              <a:t>♀ZW</a:t>
            </a:r>
            <a:endParaRPr lang="zh-CN" altLang="en-US"/>
          </a:p>
        </p:txBody>
      </p:sp>
      <p:sp>
        <p:nvSpPr>
          <p:cNvPr id="23560" name="矩形 15"/>
          <p:cNvSpPr>
            <a:spLocks noChangeArrowheads="1"/>
          </p:cNvSpPr>
          <p:nvPr/>
        </p:nvSpPr>
        <p:spPr bwMode="auto">
          <a:xfrm>
            <a:off x="3571875" y="4429125"/>
            <a:ext cx="2251075" cy="1323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8000">
                <a:solidFill>
                  <a:srgbClr val="3333CC"/>
                </a:solidFill>
                <a:latin typeface="华文楷体" pitchFamily="2" charset="-122"/>
                <a:ea typeface="华文楷体" pitchFamily="2" charset="-122"/>
              </a:rPr>
              <a:t>♂ZZ</a:t>
            </a:r>
            <a:endParaRPr lang="zh-CN" altLang="en-US"/>
          </a:p>
        </p:txBody>
      </p:sp>
      <p:sp>
        <p:nvSpPr>
          <p:cNvPr id="23561" name="TextBox 16"/>
          <p:cNvSpPr txBox="1">
            <a:spLocks noChangeArrowheads="1"/>
          </p:cNvSpPr>
          <p:nvPr/>
        </p:nvSpPr>
        <p:spPr bwMode="auto">
          <a:xfrm>
            <a:off x="3929063" y="1428750"/>
            <a:ext cx="4500562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5400"/>
              <a:t>同型        异型</a:t>
            </a:r>
          </a:p>
        </p:txBody>
      </p:sp>
    </p:spTree>
  </p:cSld>
  <p:clrMapOvr>
    <a:masterClrMapping/>
  </p:clrMapOvr>
  <p:transition spd="slow">
    <p:wheel spokes="8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ext Box 3"/>
          <p:cNvSpPr txBox="1">
            <a:spLocks noChangeArrowheads="1"/>
          </p:cNvSpPr>
          <p:nvPr/>
        </p:nvSpPr>
        <p:spPr bwMode="auto">
          <a:xfrm>
            <a:off x="2501900" y="3197225"/>
            <a:ext cx="4321175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0" lang="en-US" altLang="zh-CN" sz="3200">
                <a:latin typeface="Arial" pitchFamily="34" charset="0"/>
              </a:rPr>
              <a:t>X</a:t>
            </a:r>
            <a:r>
              <a:rPr kumimoji="0" lang="en-US" altLang="zh-CN" sz="3200" baseline="30000">
                <a:latin typeface="Arial" pitchFamily="34" charset="0"/>
              </a:rPr>
              <a:t>b</a:t>
            </a:r>
            <a:r>
              <a:rPr kumimoji="0" lang="en-US" altLang="zh-CN" sz="3200">
                <a:latin typeface="Arial" pitchFamily="34" charset="0"/>
              </a:rPr>
              <a:t>X</a:t>
            </a:r>
            <a:r>
              <a:rPr kumimoji="0" lang="en-US" altLang="zh-CN" sz="3200" baseline="30000">
                <a:latin typeface="Arial" pitchFamily="34" charset="0"/>
              </a:rPr>
              <a:t>b </a:t>
            </a:r>
            <a:r>
              <a:rPr kumimoji="0" lang="en-US" altLang="zh-CN" sz="3200">
                <a:latin typeface="Arial" pitchFamily="34" charset="0"/>
              </a:rPr>
              <a:t>     ×       X</a:t>
            </a:r>
            <a:r>
              <a:rPr kumimoji="0" lang="en-US" altLang="zh-CN" sz="3200" baseline="30000">
                <a:latin typeface="Arial" pitchFamily="34" charset="0"/>
              </a:rPr>
              <a:t>B</a:t>
            </a:r>
            <a:r>
              <a:rPr kumimoji="0" lang="en-US" altLang="zh-CN" sz="3200">
                <a:latin typeface="Arial" pitchFamily="34" charset="0"/>
              </a:rPr>
              <a:t>Y</a:t>
            </a:r>
          </a:p>
        </p:txBody>
      </p:sp>
      <p:sp>
        <p:nvSpPr>
          <p:cNvPr id="24579" name="AutoShape 4"/>
          <p:cNvSpPr>
            <a:spLocks noChangeArrowheads="1"/>
          </p:cNvSpPr>
          <p:nvPr/>
        </p:nvSpPr>
        <p:spPr bwMode="auto">
          <a:xfrm>
            <a:off x="4229100" y="4205288"/>
            <a:ext cx="358775" cy="1009650"/>
          </a:xfrm>
          <a:prstGeom prst="downArrow">
            <a:avLst>
              <a:gd name="adj1" fmla="val 50000"/>
              <a:gd name="adj2" fmla="val 7035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4580" name="Text Box 5"/>
          <p:cNvSpPr txBox="1">
            <a:spLocks noChangeArrowheads="1"/>
          </p:cNvSpPr>
          <p:nvPr/>
        </p:nvSpPr>
        <p:spPr bwMode="auto">
          <a:xfrm>
            <a:off x="2357438" y="5429250"/>
            <a:ext cx="4321175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0" lang="en-US" altLang="zh-CN" sz="3200">
                <a:latin typeface="Arial" pitchFamily="34" charset="0"/>
              </a:rPr>
              <a:t>X</a:t>
            </a:r>
            <a:r>
              <a:rPr kumimoji="0" lang="en-US" altLang="zh-CN" sz="3200" baseline="30000">
                <a:latin typeface="Arial" pitchFamily="34" charset="0"/>
              </a:rPr>
              <a:t>B</a:t>
            </a:r>
            <a:r>
              <a:rPr kumimoji="0" lang="en-US" altLang="zh-CN" sz="3200">
                <a:latin typeface="Arial" pitchFamily="34" charset="0"/>
              </a:rPr>
              <a:t>X</a:t>
            </a:r>
            <a:r>
              <a:rPr kumimoji="0" lang="en-US" altLang="zh-CN" sz="3200" baseline="30000">
                <a:latin typeface="Arial" pitchFamily="34" charset="0"/>
              </a:rPr>
              <a:t>b                           </a:t>
            </a:r>
            <a:r>
              <a:rPr kumimoji="0" lang="en-US" altLang="zh-CN" sz="3200">
                <a:latin typeface="Arial" pitchFamily="34" charset="0"/>
              </a:rPr>
              <a:t>X</a:t>
            </a:r>
            <a:r>
              <a:rPr kumimoji="0" lang="en-US" altLang="zh-CN" sz="3200" baseline="30000">
                <a:latin typeface="Arial" pitchFamily="34" charset="0"/>
              </a:rPr>
              <a:t>b</a:t>
            </a:r>
            <a:r>
              <a:rPr kumimoji="0" lang="en-US" altLang="zh-CN" sz="3200">
                <a:latin typeface="Arial" pitchFamily="34" charset="0"/>
              </a:rPr>
              <a:t>Y</a:t>
            </a:r>
          </a:p>
        </p:txBody>
      </p:sp>
      <p:sp>
        <p:nvSpPr>
          <p:cNvPr id="24581" name="Text Box 8"/>
          <p:cNvSpPr txBox="1">
            <a:spLocks noChangeArrowheads="1"/>
          </p:cNvSpPr>
          <p:nvPr/>
        </p:nvSpPr>
        <p:spPr bwMode="auto">
          <a:xfrm>
            <a:off x="1571625" y="1714500"/>
            <a:ext cx="5905500" cy="1077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3200">
                <a:solidFill>
                  <a:srgbClr val="FF0000"/>
                </a:solidFill>
              </a:rPr>
              <a:t>通过伴性遗传鉴别雌雄的实验（奶牛场）</a:t>
            </a:r>
          </a:p>
        </p:txBody>
      </p:sp>
      <p:sp>
        <p:nvSpPr>
          <p:cNvPr id="8" name="Text Box 4"/>
          <p:cNvSpPr txBox="1">
            <a:spLocks noChangeArrowheads="1"/>
          </p:cNvSpPr>
          <p:nvPr/>
        </p:nvSpPr>
        <p:spPr>
          <a:xfrm>
            <a:off x="179388" y="188913"/>
            <a:ext cx="8229600" cy="1143000"/>
          </a:xfrm>
          <a:prstGeom prst="rect">
            <a:avLst/>
          </a:prstGeom>
          <a:noFill/>
        </p:spPr>
        <p:txBody>
          <a:bodyPr/>
          <a:lstStyle/>
          <a:p>
            <a:pPr>
              <a:spcBef>
                <a:spcPct val="50000"/>
              </a:spcBef>
              <a:defRPr/>
            </a:pPr>
            <a:r>
              <a:rPr lang="zh-CN" altLang="en-US" sz="4400" kern="0">
                <a:solidFill>
                  <a:schemeClr val="tx2"/>
                </a:solidFill>
                <a:latin typeface="+mj-lt"/>
                <a:ea typeface="华文中宋"/>
                <a:cs typeface="华文中宋"/>
              </a:rPr>
              <a:t>三、伴性遗传在实践中的应用</a:t>
            </a:r>
            <a:endParaRPr lang="zh-CN" altLang="en-US" sz="4400" kern="0" dirty="0">
              <a:solidFill>
                <a:schemeClr val="tx2"/>
              </a:solidFill>
              <a:latin typeface="+mj-lt"/>
              <a:ea typeface="华文中宋"/>
              <a:cs typeface="华文中宋"/>
            </a:endParaRPr>
          </a:p>
        </p:txBody>
      </p:sp>
    </p:spTree>
  </p:cSld>
  <p:clrMapOvr>
    <a:masterClrMapping/>
  </p:clrMapOvr>
  <p:transition spd="slow">
    <p:wheel spokes="8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ext Box 5"/>
          <p:cNvSpPr txBox="1">
            <a:spLocks noChangeArrowheads="1"/>
          </p:cNvSpPr>
          <p:nvPr/>
        </p:nvSpPr>
        <p:spPr bwMode="auto">
          <a:xfrm>
            <a:off x="2071688" y="2357438"/>
            <a:ext cx="5329237" cy="1311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3200"/>
              <a:t>      Z</a:t>
            </a:r>
            <a:r>
              <a:rPr lang="en-US" altLang="zh-CN" sz="3200" baseline="30000"/>
              <a:t>b</a:t>
            </a:r>
            <a:r>
              <a:rPr lang="en-US" altLang="zh-CN" sz="3200"/>
              <a:t>Z</a:t>
            </a:r>
            <a:r>
              <a:rPr lang="en-US" altLang="zh-CN" sz="3200" baseline="30000"/>
              <a:t>b </a:t>
            </a:r>
            <a:r>
              <a:rPr lang="en-US" altLang="zh-CN" sz="3200"/>
              <a:t>     ×       Z</a:t>
            </a:r>
            <a:r>
              <a:rPr lang="en-US" altLang="zh-CN" sz="3200" baseline="30000"/>
              <a:t>B</a:t>
            </a:r>
            <a:r>
              <a:rPr lang="en-US" altLang="zh-CN" sz="3200"/>
              <a:t>W</a:t>
            </a:r>
          </a:p>
          <a:p>
            <a:pPr>
              <a:spcBef>
                <a:spcPct val="50000"/>
              </a:spcBef>
            </a:pPr>
            <a:r>
              <a:rPr lang="en-US" altLang="zh-CN" sz="3200"/>
              <a:t>  </a:t>
            </a:r>
            <a:r>
              <a:rPr lang="en-US" altLang="zh-CN"/>
              <a:t>(♂</a:t>
            </a:r>
            <a:r>
              <a:rPr lang="zh-CN" altLang="en-US"/>
              <a:t>非芦花</a:t>
            </a:r>
            <a:r>
              <a:rPr lang="en-US" altLang="zh-CN"/>
              <a:t>)              (♀</a:t>
            </a:r>
            <a:r>
              <a:rPr lang="zh-CN" altLang="en-US"/>
              <a:t>芦花</a:t>
            </a:r>
            <a:r>
              <a:rPr lang="en-US" altLang="zh-CN"/>
              <a:t>)</a:t>
            </a:r>
          </a:p>
        </p:txBody>
      </p:sp>
      <p:sp>
        <p:nvSpPr>
          <p:cNvPr id="25603" name="AutoShape 6"/>
          <p:cNvSpPr>
            <a:spLocks noChangeArrowheads="1"/>
          </p:cNvSpPr>
          <p:nvPr/>
        </p:nvSpPr>
        <p:spPr bwMode="auto">
          <a:xfrm>
            <a:off x="4232275" y="3581400"/>
            <a:ext cx="358775" cy="1009650"/>
          </a:xfrm>
          <a:prstGeom prst="downArrow">
            <a:avLst>
              <a:gd name="adj1" fmla="val 50000"/>
              <a:gd name="adj2" fmla="val 7035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5604" name="Text Box 7"/>
          <p:cNvSpPr txBox="1">
            <a:spLocks noChangeArrowheads="1"/>
          </p:cNvSpPr>
          <p:nvPr/>
        </p:nvSpPr>
        <p:spPr bwMode="auto">
          <a:xfrm>
            <a:off x="2144713" y="4589463"/>
            <a:ext cx="4968875" cy="1311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3200"/>
              <a:t>   Z</a:t>
            </a:r>
            <a:r>
              <a:rPr lang="en-US" altLang="zh-CN" sz="3200" baseline="30000"/>
              <a:t>B</a:t>
            </a:r>
            <a:r>
              <a:rPr lang="en-US" altLang="zh-CN" sz="3200"/>
              <a:t>Z</a:t>
            </a:r>
            <a:r>
              <a:rPr lang="en-US" altLang="zh-CN" sz="3200" baseline="30000"/>
              <a:t>b                           </a:t>
            </a:r>
            <a:r>
              <a:rPr lang="en-US" altLang="zh-CN" sz="3200"/>
              <a:t>Z</a:t>
            </a:r>
            <a:r>
              <a:rPr lang="en-US" altLang="zh-CN" sz="3200" baseline="30000"/>
              <a:t>b</a:t>
            </a:r>
            <a:r>
              <a:rPr lang="en-US" altLang="zh-CN" sz="3200"/>
              <a:t>W</a:t>
            </a:r>
          </a:p>
          <a:p>
            <a:pPr>
              <a:spcBef>
                <a:spcPct val="50000"/>
              </a:spcBef>
            </a:pPr>
            <a:r>
              <a:rPr lang="en-US" altLang="zh-CN" sz="3200"/>
              <a:t> </a:t>
            </a:r>
            <a:r>
              <a:rPr lang="en-US" altLang="zh-CN"/>
              <a:t>(♂</a:t>
            </a:r>
            <a:r>
              <a:rPr lang="zh-CN" altLang="en-US"/>
              <a:t>芦花</a:t>
            </a:r>
            <a:r>
              <a:rPr lang="en-US" altLang="zh-CN"/>
              <a:t>)            (♀</a:t>
            </a:r>
            <a:r>
              <a:rPr lang="zh-CN" altLang="en-US"/>
              <a:t>非芦花</a:t>
            </a:r>
            <a:r>
              <a:rPr lang="en-US" altLang="zh-CN"/>
              <a:t>)</a:t>
            </a:r>
          </a:p>
        </p:txBody>
      </p:sp>
      <p:sp>
        <p:nvSpPr>
          <p:cNvPr id="25605" name="Text Box 8"/>
          <p:cNvSpPr txBox="1">
            <a:spLocks noChangeArrowheads="1"/>
          </p:cNvSpPr>
          <p:nvPr/>
        </p:nvSpPr>
        <p:spPr bwMode="auto">
          <a:xfrm>
            <a:off x="1500188" y="642938"/>
            <a:ext cx="5905500" cy="1077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3200">
                <a:solidFill>
                  <a:srgbClr val="FF0000"/>
                </a:solidFill>
              </a:rPr>
              <a:t>通过伴性遗传鉴别雌雄的实验（蛋鸡场）</a:t>
            </a:r>
          </a:p>
        </p:txBody>
      </p:sp>
      <p:sp>
        <p:nvSpPr>
          <p:cNvPr id="8" name="Text Box 6"/>
          <p:cNvSpPr txBox="1">
            <a:spLocks noChangeArrowheads="1"/>
          </p:cNvSpPr>
          <p:nvPr/>
        </p:nvSpPr>
        <p:spPr bwMode="auto">
          <a:xfrm>
            <a:off x="285750" y="1571625"/>
            <a:ext cx="2143125" cy="1446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zh-CN" altLang="en-US" sz="4400" dirty="0">
                <a:solidFill>
                  <a:srgbClr val="2D2DB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同型纯合隐性</a:t>
            </a:r>
          </a:p>
        </p:txBody>
      </p:sp>
      <p:sp>
        <p:nvSpPr>
          <p:cNvPr id="9" name="Text Box 7"/>
          <p:cNvSpPr txBox="1">
            <a:spLocks noChangeArrowheads="1"/>
          </p:cNvSpPr>
          <p:nvPr/>
        </p:nvSpPr>
        <p:spPr bwMode="auto">
          <a:xfrm>
            <a:off x="6929438" y="1500188"/>
            <a:ext cx="1643062" cy="1446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zh-CN" altLang="en-US" sz="4400" dirty="0">
                <a:solidFill>
                  <a:srgbClr val="2D2DB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异型显性</a:t>
            </a:r>
          </a:p>
        </p:txBody>
      </p:sp>
    </p:spTree>
  </p:cSld>
  <p:clrMapOvr>
    <a:masterClrMapping/>
  </p:clrMapOvr>
  <p:transition spd="slow">
    <p:wheel spokes="8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626" name="Group 2"/>
          <p:cNvGrpSpPr>
            <a:grpSpLocks/>
          </p:cNvGrpSpPr>
          <p:nvPr/>
        </p:nvGrpSpPr>
        <p:grpSpPr bwMode="auto">
          <a:xfrm>
            <a:off x="395288" y="0"/>
            <a:ext cx="8382000" cy="6230938"/>
            <a:chOff x="144" y="96"/>
            <a:chExt cx="4944" cy="3925"/>
          </a:xfrm>
        </p:grpSpPr>
        <p:pic>
          <p:nvPicPr>
            <p:cNvPr id="26627" name="Picture 3"/>
            <p:cNvPicPr>
              <a:picLocks noChangeAspect="1" noChangeArrowheads="1"/>
            </p:cNvPicPr>
            <p:nvPr/>
          </p:nvPicPr>
          <p:blipFill>
            <a:blip r:embed="rId2" cstate="print">
              <a:lum bright="-6000" contrast="12000"/>
            </a:blip>
            <a:srcRect l="6000" t="11334" r="6000" b="17999"/>
            <a:stretch>
              <a:fillRect/>
            </a:stretch>
          </p:blipFill>
          <p:spPr bwMode="auto">
            <a:xfrm>
              <a:off x="144" y="96"/>
              <a:ext cx="4944" cy="27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6628" name="Text Box 4"/>
            <p:cNvSpPr txBox="1">
              <a:spLocks noChangeArrowheads="1"/>
            </p:cNvSpPr>
            <p:nvPr/>
          </p:nvSpPr>
          <p:spPr bwMode="auto">
            <a:xfrm>
              <a:off x="332" y="3156"/>
              <a:ext cx="4426" cy="8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zh-CN" altLang="en-US">
                  <a:solidFill>
                    <a:srgbClr val="00966F"/>
                  </a:solidFill>
                </a:rPr>
                <a:t>我国湖南大庸市偏远地带有三个“傻子村”，其中的汪家小村，全村共</a:t>
              </a:r>
              <a:r>
                <a:rPr lang="en-US" altLang="zh-CN">
                  <a:solidFill>
                    <a:srgbClr val="00966F"/>
                  </a:solidFill>
                </a:rPr>
                <a:t>500</a:t>
              </a:r>
              <a:r>
                <a:rPr lang="zh-CN" altLang="en-US">
                  <a:solidFill>
                    <a:srgbClr val="00966F"/>
                  </a:solidFill>
                </a:rPr>
                <a:t>人，有</a:t>
              </a:r>
              <a:r>
                <a:rPr lang="en-US" altLang="zh-CN">
                  <a:solidFill>
                    <a:srgbClr val="00966F"/>
                  </a:solidFill>
                </a:rPr>
                <a:t>250</a:t>
              </a:r>
              <a:r>
                <a:rPr lang="zh-CN" altLang="en-US">
                  <a:solidFill>
                    <a:srgbClr val="00966F"/>
                  </a:solidFill>
                </a:rPr>
                <a:t>人智能偏低，其中呆痴</a:t>
              </a:r>
              <a:r>
                <a:rPr lang="en-US" altLang="zh-CN">
                  <a:solidFill>
                    <a:srgbClr val="00966F"/>
                  </a:solidFill>
                </a:rPr>
                <a:t>58</a:t>
              </a:r>
              <a:r>
                <a:rPr lang="zh-CN" altLang="en-US">
                  <a:solidFill>
                    <a:srgbClr val="00966F"/>
                  </a:solidFill>
                </a:rPr>
                <a:t>人。</a:t>
              </a:r>
            </a:p>
          </p:txBody>
        </p:sp>
      </p:grpSp>
    </p:spTree>
  </p:cSld>
  <p:clrMapOvr>
    <a:masterClrMapping/>
  </p:clrMapOvr>
  <p:transition spd="slow">
    <p:wheel spokes="8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extBox 1"/>
          <p:cNvSpPr txBox="1">
            <a:spLocks noChangeArrowheads="1"/>
          </p:cNvSpPr>
          <p:nvPr/>
        </p:nvSpPr>
        <p:spPr bwMode="auto">
          <a:xfrm>
            <a:off x="1143000" y="428625"/>
            <a:ext cx="5500702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sz="4000" dirty="0" smtClean="0"/>
              <a:t>为什么不能</a:t>
            </a:r>
            <a:r>
              <a:rPr lang="zh-CN" altLang="en-US" sz="4000" dirty="0"/>
              <a:t>近亲结婚？</a:t>
            </a:r>
          </a:p>
        </p:txBody>
      </p:sp>
      <p:sp>
        <p:nvSpPr>
          <p:cNvPr id="27651" name="TextBox 2"/>
          <p:cNvSpPr txBox="1">
            <a:spLocks noChangeArrowheads="1"/>
          </p:cNvSpPr>
          <p:nvPr/>
        </p:nvSpPr>
        <p:spPr bwMode="auto">
          <a:xfrm>
            <a:off x="714375" y="1214438"/>
            <a:ext cx="7500938" cy="5262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514350" indent="-514350">
              <a:buFont typeface="Arial" pitchFamily="34" charset="0"/>
              <a:buAutoNum type="arabicPeriod"/>
            </a:pPr>
            <a:r>
              <a:rPr lang="zh-CN" altLang="en-US" sz="4800" dirty="0"/>
              <a:t>人类有很多遗传病是由隐性基因控制的</a:t>
            </a:r>
            <a:endParaRPr lang="en-US" altLang="zh-CN" sz="4800" dirty="0"/>
          </a:p>
          <a:p>
            <a:pPr marL="514350" indent="-514350">
              <a:buFont typeface="Arial" pitchFamily="34" charset="0"/>
              <a:buAutoNum type="arabicPeriod"/>
            </a:pPr>
            <a:r>
              <a:rPr lang="zh-CN" altLang="en-US" sz="4800" dirty="0"/>
              <a:t>近亲结婚</a:t>
            </a:r>
            <a:r>
              <a:rPr lang="zh-CN" altLang="en-US" sz="4800" dirty="0">
                <a:solidFill>
                  <a:schemeClr val="accent2"/>
                </a:solidFill>
              </a:rPr>
              <a:t>使双方携带同一致病基因的机会大大增加</a:t>
            </a:r>
            <a:endParaRPr lang="en-US" altLang="zh-CN" sz="4800" dirty="0">
              <a:solidFill>
                <a:schemeClr val="accent2"/>
              </a:solidFill>
            </a:endParaRPr>
          </a:p>
          <a:p>
            <a:pPr marL="514350" indent="-514350">
              <a:buFont typeface="Arial" pitchFamily="34" charset="0"/>
              <a:buAutoNum type="arabicPeriod"/>
            </a:pPr>
            <a:r>
              <a:rPr lang="zh-CN" altLang="en-US" sz="4800" dirty="0"/>
              <a:t>从而生出患病子女（隐性纯合子）的机会大大增加</a:t>
            </a:r>
            <a:endParaRPr lang="en-US" altLang="zh-CN" sz="4800" dirty="0"/>
          </a:p>
          <a:p>
            <a:pPr marL="514350" indent="-514350">
              <a:buFont typeface="Arial" pitchFamily="34" charset="0"/>
              <a:buAutoNum type="arabicPeriod"/>
            </a:pPr>
            <a:endParaRPr lang="zh-CN" altLang="en-US" sz="4800" dirty="0"/>
          </a:p>
        </p:txBody>
      </p:sp>
      <p:sp>
        <p:nvSpPr>
          <p:cNvPr id="27652" name="Text Box 5"/>
          <p:cNvSpPr txBox="1">
            <a:spLocks noChangeArrowheads="1"/>
          </p:cNvSpPr>
          <p:nvPr/>
        </p:nvSpPr>
        <p:spPr bwMode="auto">
          <a:xfrm>
            <a:off x="1214438" y="5929313"/>
            <a:ext cx="6711950" cy="57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3200">
                <a:solidFill>
                  <a:srgbClr val="FF0000"/>
                </a:solidFill>
              </a:rPr>
              <a:t>在婚姻问题上，千万不能亲上加亲！</a:t>
            </a:r>
          </a:p>
        </p:txBody>
      </p:sp>
    </p:spTree>
  </p:cSld>
  <p:clrMapOvr>
    <a:masterClrMapping/>
  </p:clrMapOvr>
  <p:transition spd="slow">
    <p:wheel spokes="8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 descr="未标题-13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CFCFC"/>
              </a:clrFrom>
              <a:clrTo>
                <a:srgbClr val="FCFCFC">
                  <a:alpha val="0"/>
                </a:srgbClr>
              </a:clrTo>
            </a:clrChange>
          </a:blip>
          <a:srcRect t="2325"/>
          <a:stretch>
            <a:fillRect/>
          </a:stretch>
        </p:blipFill>
        <p:spPr bwMode="auto">
          <a:xfrm>
            <a:off x="685800" y="457200"/>
            <a:ext cx="8229600" cy="32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75" name="Picture 3" descr="未标题-14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85800" y="3657600"/>
            <a:ext cx="8229600" cy="30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676" name="Rectangle 4"/>
          <p:cNvSpPr>
            <a:spLocks noChangeArrowheads="1"/>
          </p:cNvSpPr>
          <p:nvPr/>
        </p:nvSpPr>
        <p:spPr bwMode="auto">
          <a:xfrm>
            <a:off x="3203575" y="4868863"/>
            <a:ext cx="4537075" cy="79216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8677" name="Rectangle 5"/>
          <p:cNvSpPr>
            <a:spLocks noChangeArrowheads="1"/>
          </p:cNvSpPr>
          <p:nvPr/>
        </p:nvSpPr>
        <p:spPr bwMode="auto">
          <a:xfrm>
            <a:off x="900113" y="549275"/>
            <a:ext cx="3743325" cy="6477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  <p:transition spd="slow">
    <p:wheel spokes="8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3"/>
          <p:cNvPicPr>
            <a:picLocks noChangeAspect="1" noChangeArrowheads="1"/>
          </p:cNvPicPr>
          <p:nvPr/>
        </p:nvPicPr>
        <p:blipFill>
          <a:blip r:embed="rId2" cstate="print"/>
          <a:srcRect l="8000" t="8667" r="10001" b="11333"/>
          <a:stretch>
            <a:fillRect/>
          </a:stretch>
        </p:blipFill>
        <p:spPr bwMode="auto">
          <a:xfrm>
            <a:off x="742950" y="571500"/>
            <a:ext cx="8104188" cy="5929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矩形 2"/>
          <p:cNvSpPr/>
          <p:nvPr/>
        </p:nvSpPr>
        <p:spPr bwMode="auto">
          <a:xfrm>
            <a:off x="3491880" y="2060848"/>
            <a:ext cx="1008112" cy="626368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4" name="矩形 3"/>
          <p:cNvSpPr/>
          <p:nvPr/>
        </p:nvSpPr>
        <p:spPr bwMode="auto">
          <a:xfrm>
            <a:off x="4572000" y="1556792"/>
            <a:ext cx="936104" cy="601216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5" name="圆角矩形 4"/>
          <p:cNvSpPr/>
          <p:nvPr/>
        </p:nvSpPr>
        <p:spPr bwMode="auto">
          <a:xfrm>
            <a:off x="4211960" y="3645024"/>
            <a:ext cx="576064" cy="554360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6" name="圆角矩形 5"/>
          <p:cNvSpPr/>
          <p:nvPr/>
        </p:nvSpPr>
        <p:spPr bwMode="auto">
          <a:xfrm>
            <a:off x="5076056" y="5445224"/>
            <a:ext cx="576064" cy="482352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</p:spTree>
  </p:cSld>
  <p:clrMapOvr>
    <a:masterClrMapping/>
  </p:clrMapOvr>
  <p:transition spd="slow">
    <p:wheel spokes="8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3"/>
          <p:cNvPicPr>
            <a:picLocks noChangeAspect="1" noChangeArrowheads="1"/>
          </p:cNvPicPr>
          <p:nvPr/>
        </p:nvPicPr>
        <p:blipFill>
          <a:blip r:embed="rId2" cstate="print"/>
          <a:srcRect l="6000" t="20667" r="6000" b="68666"/>
          <a:stretch>
            <a:fillRect/>
          </a:stretch>
        </p:blipFill>
        <p:spPr bwMode="auto">
          <a:xfrm>
            <a:off x="428625" y="1785938"/>
            <a:ext cx="67056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23" name="Text Box 4"/>
          <p:cNvSpPr txBox="1">
            <a:spLocks noChangeArrowheads="1"/>
          </p:cNvSpPr>
          <p:nvPr/>
        </p:nvSpPr>
        <p:spPr bwMode="auto">
          <a:xfrm>
            <a:off x="500063" y="500063"/>
            <a:ext cx="4462462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Tx/>
              <a:buChar char="•"/>
            </a:pPr>
            <a:r>
              <a:rPr lang="zh-CN" altLang="en-US" sz="3600">
                <a:solidFill>
                  <a:srgbClr val="FF0000"/>
                </a:solidFill>
              </a:rPr>
              <a:t>色盲</a:t>
            </a:r>
            <a:r>
              <a:rPr lang="en-US" altLang="zh-CN" sz="3600">
                <a:solidFill>
                  <a:srgbClr val="FF0000"/>
                </a:solidFill>
              </a:rPr>
              <a:t>(achromatopsia)</a:t>
            </a:r>
          </a:p>
        </p:txBody>
      </p:sp>
      <p:sp>
        <p:nvSpPr>
          <p:cNvPr id="5124" name="Text Box 5"/>
          <p:cNvSpPr txBox="1">
            <a:spLocks noChangeArrowheads="1"/>
          </p:cNvSpPr>
          <p:nvPr/>
        </p:nvSpPr>
        <p:spPr bwMode="auto">
          <a:xfrm>
            <a:off x="642938" y="2714625"/>
            <a:ext cx="7000875" cy="3478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4400">
                <a:solidFill>
                  <a:srgbClr val="000000"/>
                </a:solidFill>
              </a:rPr>
              <a:t>根据三原色学说，不能分辨红色者为</a:t>
            </a:r>
            <a:r>
              <a:rPr lang="zh-CN" altLang="en-US" sz="4400">
                <a:solidFill>
                  <a:srgbClr val="CC0000"/>
                </a:solidFill>
              </a:rPr>
              <a:t>红色盲</a:t>
            </a:r>
            <a:r>
              <a:rPr lang="zh-CN" altLang="en-US" sz="4400">
                <a:solidFill>
                  <a:srgbClr val="000000"/>
                </a:solidFill>
              </a:rPr>
              <a:t>，不能分辨绿色者为</a:t>
            </a:r>
            <a:r>
              <a:rPr lang="zh-CN" altLang="en-US" sz="4400">
                <a:solidFill>
                  <a:schemeClr val="accent1"/>
                </a:solidFill>
              </a:rPr>
              <a:t>绿色盲</a:t>
            </a:r>
            <a:r>
              <a:rPr lang="zh-CN" altLang="en-US" sz="4400">
                <a:solidFill>
                  <a:srgbClr val="000000"/>
                </a:solidFill>
              </a:rPr>
              <a:t>，不能分辨蓝色者为</a:t>
            </a:r>
            <a:r>
              <a:rPr lang="zh-CN" altLang="en-US" sz="4400">
                <a:solidFill>
                  <a:schemeClr val="accent2"/>
                </a:solidFill>
              </a:rPr>
              <a:t>蓝色盲</a:t>
            </a:r>
            <a:r>
              <a:rPr lang="zh-CN" altLang="en-US" sz="4400">
                <a:solidFill>
                  <a:srgbClr val="000000"/>
                </a:solidFill>
              </a:rPr>
              <a:t>，三种颜色都不能辨认者为全色盲 </a:t>
            </a:r>
            <a:endParaRPr lang="zh-CN" altLang="en-US" sz="4400" b="0">
              <a:solidFill>
                <a:schemeClr val="accent2"/>
              </a:solidFill>
            </a:endParaRPr>
          </a:p>
        </p:txBody>
      </p:sp>
      <p:pic>
        <p:nvPicPr>
          <p:cNvPr id="5125" name="Picture 6" descr="smallanim"/>
          <p:cNvPicPr>
            <a:picLocks noChangeAspect="1" noChangeArrowheads="1" noCrop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86600" y="228600"/>
            <a:ext cx="1828800" cy="1800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>
    <p:wheel spokes="8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 cstate="print">
            <a:lum contrast="6000"/>
          </a:blip>
          <a:srcRect l="6000" t="7333" r="10001" b="24667"/>
          <a:stretch>
            <a:fillRect/>
          </a:stretch>
        </p:blipFill>
        <p:spPr bwMode="auto">
          <a:xfrm>
            <a:off x="0" y="819150"/>
            <a:ext cx="9144000" cy="542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>
    <p:wheel spokes="8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 cstate="print"/>
          <a:srcRect l="8000" t="8667" r="9000" b="45999"/>
          <a:stretch>
            <a:fillRect/>
          </a:stretch>
        </p:blipFill>
        <p:spPr bwMode="auto">
          <a:xfrm>
            <a:off x="152400" y="1371600"/>
            <a:ext cx="8610600" cy="3525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>
    <p:wheel spokes="8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 cstate="print">
            <a:lum bright="12000" contrast="-12000"/>
          </a:blip>
          <a:srcRect l="17000" t="16232" r="6000" b="5643"/>
          <a:stretch>
            <a:fillRect/>
          </a:stretch>
        </p:blipFill>
        <p:spPr bwMode="auto">
          <a:xfrm>
            <a:off x="144463" y="44450"/>
            <a:ext cx="8748712" cy="6643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627" name="Line 3"/>
          <p:cNvSpPr>
            <a:spLocks noChangeShapeType="1"/>
          </p:cNvSpPr>
          <p:nvPr/>
        </p:nvSpPr>
        <p:spPr bwMode="auto">
          <a:xfrm flipV="1">
            <a:off x="4648200" y="1981200"/>
            <a:ext cx="1600200" cy="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6628" name="Line 4"/>
          <p:cNvSpPr>
            <a:spLocks noChangeShapeType="1"/>
          </p:cNvSpPr>
          <p:nvPr/>
        </p:nvSpPr>
        <p:spPr bwMode="auto">
          <a:xfrm>
            <a:off x="3708400" y="6669088"/>
            <a:ext cx="1512888" cy="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ransition spd="slow">
    <p:wheel spokes="8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66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66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7" grpId="0" animBg="1"/>
      <p:bldP spid="26628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042" name="Picture 2" descr="未标题-1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702" t="1030" r="5405" b="11389"/>
          <a:stretch>
            <a:fillRect/>
          </a:stretch>
        </p:blipFill>
        <p:spPr bwMode="auto">
          <a:xfrm>
            <a:off x="539750" y="188913"/>
            <a:ext cx="8305800" cy="647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7043" name="Text Box 3"/>
          <p:cNvSpPr txBox="1">
            <a:spLocks noChangeArrowheads="1"/>
          </p:cNvSpPr>
          <p:nvPr/>
        </p:nvSpPr>
        <p:spPr bwMode="auto">
          <a:xfrm>
            <a:off x="8213725" y="498475"/>
            <a:ext cx="4048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400" b="0">
                <a:solidFill>
                  <a:srgbClr val="FF0000"/>
                </a:solidFill>
              </a:rPr>
              <a:t>A</a:t>
            </a:r>
          </a:p>
        </p:txBody>
      </p:sp>
      <p:sp>
        <p:nvSpPr>
          <p:cNvPr id="87044" name="Text Box 4"/>
          <p:cNvSpPr txBox="1">
            <a:spLocks noChangeArrowheads="1"/>
          </p:cNvSpPr>
          <p:nvPr/>
        </p:nvSpPr>
        <p:spPr bwMode="auto">
          <a:xfrm>
            <a:off x="8213725" y="2174875"/>
            <a:ext cx="3873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400" b="0">
                <a:solidFill>
                  <a:srgbClr val="FF0000"/>
                </a:solidFill>
              </a:rPr>
              <a:t>C</a:t>
            </a:r>
          </a:p>
        </p:txBody>
      </p:sp>
      <p:sp>
        <p:nvSpPr>
          <p:cNvPr id="87045" name="Text Box 5"/>
          <p:cNvSpPr txBox="1">
            <a:spLocks noChangeArrowheads="1"/>
          </p:cNvSpPr>
          <p:nvPr/>
        </p:nvSpPr>
        <p:spPr bwMode="auto">
          <a:xfrm>
            <a:off x="8229600" y="2895600"/>
            <a:ext cx="4048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400" b="0"/>
              <a:t>D</a:t>
            </a:r>
          </a:p>
        </p:txBody>
      </p:sp>
      <p:sp>
        <p:nvSpPr>
          <p:cNvPr id="87046" name="Text Box 6"/>
          <p:cNvSpPr txBox="1">
            <a:spLocks noChangeArrowheads="1"/>
          </p:cNvSpPr>
          <p:nvPr/>
        </p:nvSpPr>
        <p:spPr bwMode="auto">
          <a:xfrm>
            <a:off x="8213725" y="3851275"/>
            <a:ext cx="3873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400" b="0">
                <a:solidFill>
                  <a:srgbClr val="FF0000"/>
                </a:solidFill>
              </a:rPr>
              <a:t>B</a:t>
            </a:r>
          </a:p>
        </p:txBody>
      </p:sp>
      <p:sp>
        <p:nvSpPr>
          <p:cNvPr id="87047" name="Text Box 7"/>
          <p:cNvSpPr txBox="1">
            <a:spLocks noChangeArrowheads="1"/>
          </p:cNvSpPr>
          <p:nvPr/>
        </p:nvSpPr>
        <p:spPr bwMode="auto">
          <a:xfrm>
            <a:off x="8229600" y="5638800"/>
            <a:ext cx="3873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400" b="0">
                <a:solidFill>
                  <a:srgbClr val="FF0000"/>
                </a:solidFill>
              </a:rPr>
              <a:t>B</a:t>
            </a:r>
          </a:p>
        </p:txBody>
      </p:sp>
      <p:sp>
        <p:nvSpPr>
          <p:cNvPr id="33800" name="Rectangle 8"/>
          <p:cNvSpPr>
            <a:spLocks noChangeArrowheads="1"/>
          </p:cNvSpPr>
          <p:nvPr/>
        </p:nvSpPr>
        <p:spPr bwMode="auto">
          <a:xfrm>
            <a:off x="684213" y="2852738"/>
            <a:ext cx="8280400" cy="1081087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  <p:transition spd="slow">
    <p:wheel spokes="8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70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70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70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70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70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70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70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70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70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70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70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70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043" grpId="0" autoUpdateAnimBg="0"/>
      <p:bldP spid="87044" grpId="0" autoUpdateAnimBg="0"/>
      <p:bldP spid="87045" grpId="0" autoUpdateAnimBg="0"/>
      <p:bldP spid="87046" grpId="0" autoUpdateAnimBg="0"/>
      <p:bldP spid="87047" grpId="0" autoUpdateAnimBg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66" name="Picture 2" descr="未标题-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5661" t="3572" r="1747"/>
          <a:stretch>
            <a:fillRect/>
          </a:stretch>
        </p:blipFill>
        <p:spPr bwMode="auto">
          <a:xfrm>
            <a:off x="762000" y="228600"/>
            <a:ext cx="8229600" cy="640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8067" name="Text Box 3"/>
          <p:cNvSpPr txBox="1">
            <a:spLocks noChangeArrowheads="1"/>
          </p:cNvSpPr>
          <p:nvPr/>
        </p:nvSpPr>
        <p:spPr bwMode="auto">
          <a:xfrm>
            <a:off x="8137525" y="4537075"/>
            <a:ext cx="4048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400" b="0"/>
              <a:t>D</a:t>
            </a:r>
          </a:p>
        </p:txBody>
      </p:sp>
    </p:spTree>
  </p:cSld>
  <p:clrMapOvr>
    <a:masterClrMapping/>
  </p:clrMapOvr>
  <p:transition spd="slow">
    <p:wheel spokes="8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80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80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80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80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067" grpId="0" autoUpdateAnimBg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762000" y="228600"/>
            <a:ext cx="8382000" cy="6400800"/>
            <a:chOff x="480" y="144"/>
            <a:chExt cx="5280" cy="4032"/>
          </a:xfrm>
        </p:grpSpPr>
        <p:pic>
          <p:nvPicPr>
            <p:cNvPr id="35844" name="Picture 3" descr="未标题-2"/>
            <p:cNvPicPr>
              <a:picLocks noChangeAspect="1" noChangeArrowheads="1"/>
            </p:cNvPicPr>
            <p:nvPr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5661" t="3572" r="1747" b="87244"/>
            <a:stretch>
              <a:fillRect/>
            </a:stretch>
          </p:blipFill>
          <p:spPr bwMode="auto">
            <a:xfrm>
              <a:off x="576" y="144"/>
              <a:ext cx="5184" cy="3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5845" name="Picture 4" descr="未标题-2"/>
            <p:cNvPicPr>
              <a:picLocks noChangeAspect="1" noChangeArrowheads="1"/>
            </p:cNvPicPr>
            <p:nvPr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5661" t="69005" r="1747"/>
            <a:stretch>
              <a:fillRect/>
            </a:stretch>
          </p:blipFill>
          <p:spPr bwMode="auto">
            <a:xfrm>
              <a:off x="480" y="2880"/>
              <a:ext cx="5184" cy="12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5846" name="Picture 5" descr="未标题-1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DFDFD"/>
                </a:clrFrom>
                <a:clrTo>
                  <a:srgbClr val="FDFDFD">
                    <a:alpha val="0"/>
                  </a:srgbClr>
                </a:clrTo>
              </a:clrChange>
            </a:blip>
            <a:srcRect l="4494" r="6741" b="9027"/>
            <a:stretch>
              <a:fillRect/>
            </a:stretch>
          </p:blipFill>
          <p:spPr bwMode="auto">
            <a:xfrm>
              <a:off x="864" y="528"/>
              <a:ext cx="4368" cy="22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89094" name="Text Box 6"/>
          <p:cNvSpPr txBox="1">
            <a:spLocks noChangeArrowheads="1"/>
          </p:cNvSpPr>
          <p:nvPr/>
        </p:nvSpPr>
        <p:spPr bwMode="auto">
          <a:xfrm>
            <a:off x="8153400" y="4572000"/>
            <a:ext cx="3873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400" b="0"/>
              <a:t>C</a:t>
            </a:r>
          </a:p>
        </p:txBody>
      </p:sp>
    </p:spTree>
  </p:cSld>
  <p:clrMapOvr>
    <a:masterClrMapping/>
  </p:clrMapOvr>
  <p:transition spd="slow">
    <p:wheel spokes="8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90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90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094" grpId="0" autoUpdateAnimBg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ext Box 4"/>
          <p:cNvSpPr txBox="1">
            <a:spLocks noChangeArrowheads="1"/>
          </p:cNvSpPr>
          <p:nvPr/>
        </p:nvSpPr>
        <p:spPr bwMode="auto">
          <a:xfrm>
            <a:off x="1258888" y="1628775"/>
            <a:ext cx="5956300" cy="3935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/>
              <a:t>基础题</a:t>
            </a:r>
          </a:p>
          <a:p>
            <a:r>
              <a:rPr lang="en-US" altLang="zh-CN"/>
              <a:t>1.C</a:t>
            </a:r>
            <a:r>
              <a:rPr lang="zh-CN" altLang="en-US"/>
              <a:t>。</a:t>
            </a:r>
          </a:p>
          <a:p>
            <a:r>
              <a:rPr lang="en-US" altLang="zh-CN"/>
              <a:t>2.B</a:t>
            </a:r>
            <a:r>
              <a:rPr lang="zh-CN" altLang="en-US"/>
              <a:t>。</a:t>
            </a:r>
          </a:p>
          <a:p>
            <a:r>
              <a:rPr lang="en-US" altLang="zh-CN"/>
              <a:t>3.C</a:t>
            </a:r>
            <a:r>
              <a:rPr lang="zh-CN" altLang="en-US"/>
              <a:t>。</a:t>
            </a:r>
          </a:p>
          <a:p>
            <a:r>
              <a:rPr lang="en-US" altLang="zh-CN"/>
              <a:t>4.</a:t>
            </a:r>
            <a:r>
              <a:rPr lang="zh-CN" altLang="en-US"/>
              <a:t>（</a:t>
            </a:r>
            <a:r>
              <a:rPr lang="en-US" altLang="zh-CN"/>
              <a:t>1</a:t>
            </a:r>
            <a:r>
              <a:rPr lang="zh-CN" altLang="en-US"/>
              <a:t>）</a:t>
            </a:r>
            <a:r>
              <a:rPr lang="en-US" altLang="zh-CN"/>
              <a:t>AaX</a:t>
            </a:r>
            <a:r>
              <a:rPr lang="en-US" altLang="zh-CN" baseline="30000"/>
              <a:t>B</a:t>
            </a:r>
            <a:r>
              <a:rPr lang="en-US" altLang="zh-CN"/>
              <a:t>X</a:t>
            </a:r>
            <a:r>
              <a:rPr lang="en-US" altLang="zh-CN" baseline="30000"/>
              <a:t>b</a:t>
            </a:r>
            <a:r>
              <a:rPr lang="en-US" altLang="zh-CN"/>
              <a:t>(</a:t>
            </a:r>
            <a:r>
              <a:rPr lang="zh-CN" altLang="en-US"/>
              <a:t>妇</a:t>
            </a:r>
            <a:r>
              <a:rPr lang="en-US" altLang="zh-CN"/>
              <a:t>),AaX</a:t>
            </a:r>
            <a:r>
              <a:rPr lang="en-US" altLang="zh-CN" baseline="30000"/>
              <a:t>B</a:t>
            </a:r>
            <a:r>
              <a:rPr lang="en-US" altLang="zh-CN"/>
              <a:t>Y</a:t>
            </a:r>
            <a:r>
              <a:rPr lang="zh-CN" altLang="en-US"/>
              <a:t>（夫）。</a:t>
            </a:r>
          </a:p>
          <a:p>
            <a:r>
              <a:rPr lang="zh-CN" altLang="en-US"/>
              <a:t>（</a:t>
            </a:r>
            <a:r>
              <a:rPr lang="en-US" altLang="zh-CN"/>
              <a:t>2</a:t>
            </a:r>
            <a:r>
              <a:rPr lang="zh-CN" altLang="en-US"/>
              <a:t>）既不患白化病也不患红绿色盲的孩子的基因型：</a:t>
            </a:r>
            <a:r>
              <a:rPr lang="en-US" altLang="zh-CN"/>
              <a:t>AAX</a:t>
            </a:r>
            <a:r>
              <a:rPr lang="en-US" altLang="zh-CN" baseline="30000"/>
              <a:t>B</a:t>
            </a:r>
            <a:r>
              <a:rPr lang="en-US" altLang="zh-CN"/>
              <a:t>X</a:t>
            </a:r>
            <a:r>
              <a:rPr lang="en-US" altLang="zh-CN" baseline="30000"/>
              <a:t>B</a:t>
            </a:r>
            <a:r>
              <a:rPr lang="en-US" altLang="zh-CN"/>
              <a:t>,AAX</a:t>
            </a:r>
            <a:r>
              <a:rPr lang="en-US" altLang="zh-CN" baseline="30000"/>
              <a:t>B</a:t>
            </a:r>
            <a:r>
              <a:rPr lang="en-US" altLang="zh-CN"/>
              <a:t>X</a:t>
            </a:r>
            <a:r>
              <a:rPr lang="en-US" altLang="zh-CN" baseline="30000"/>
              <a:t>b</a:t>
            </a:r>
            <a:r>
              <a:rPr lang="en-US" altLang="zh-CN"/>
              <a:t>,AaX</a:t>
            </a:r>
            <a:r>
              <a:rPr lang="en-US" altLang="zh-CN" baseline="30000"/>
              <a:t>B</a:t>
            </a:r>
            <a:r>
              <a:rPr lang="en-US" altLang="zh-CN"/>
              <a:t>X</a:t>
            </a:r>
            <a:r>
              <a:rPr lang="en-US" altLang="zh-CN" baseline="30000"/>
              <a:t>B</a:t>
            </a:r>
            <a:r>
              <a:rPr lang="en-US" altLang="zh-CN"/>
              <a:t>,AaX</a:t>
            </a:r>
            <a:r>
              <a:rPr lang="en-US" altLang="zh-CN" baseline="30000"/>
              <a:t>B</a:t>
            </a:r>
            <a:r>
              <a:rPr lang="en-US" altLang="zh-CN"/>
              <a:t>X</a:t>
            </a:r>
            <a:r>
              <a:rPr lang="en-US" altLang="zh-CN" baseline="30000"/>
              <a:t>b</a:t>
            </a:r>
            <a:r>
              <a:rPr lang="en-US" altLang="zh-CN"/>
              <a:t>,AaX</a:t>
            </a:r>
            <a:r>
              <a:rPr lang="en-US" altLang="zh-CN" baseline="30000"/>
              <a:t>B</a:t>
            </a:r>
            <a:r>
              <a:rPr lang="en-US" altLang="zh-CN"/>
              <a:t>Y,AAX</a:t>
            </a:r>
            <a:r>
              <a:rPr lang="en-US" altLang="zh-CN" baseline="30000"/>
              <a:t>B</a:t>
            </a:r>
            <a:r>
              <a:rPr lang="en-US" altLang="zh-CN"/>
              <a:t>Y</a:t>
            </a:r>
            <a:r>
              <a:rPr lang="zh-CN" altLang="en-US"/>
              <a:t>。</a:t>
            </a:r>
          </a:p>
        </p:txBody>
      </p:sp>
      <p:sp>
        <p:nvSpPr>
          <p:cNvPr id="36867" name="Rectangle 5"/>
          <p:cNvSpPr>
            <a:spLocks noChangeArrowheads="1"/>
          </p:cNvSpPr>
          <p:nvPr/>
        </p:nvSpPr>
        <p:spPr bwMode="auto">
          <a:xfrm>
            <a:off x="1547813" y="515938"/>
            <a:ext cx="1101725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3600"/>
              <a:t>练习</a:t>
            </a:r>
          </a:p>
        </p:txBody>
      </p:sp>
    </p:spTree>
  </p:cSld>
  <p:clrMapOvr>
    <a:masterClrMapping/>
  </p:clrMapOvr>
  <p:transition spd="slow">
    <p:wheel spokes="8"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4"/>
          <p:cNvSpPr>
            <a:spLocks noChangeArrowheads="1"/>
          </p:cNvSpPr>
          <p:nvPr/>
        </p:nvSpPr>
        <p:spPr bwMode="auto">
          <a:xfrm>
            <a:off x="1714500" y="142875"/>
            <a:ext cx="6102350" cy="6497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/>
              <a:t>拓展题</a:t>
            </a:r>
          </a:p>
          <a:p>
            <a:r>
              <a:rPr lang="zh-CN" altLang="en-US"/>
              <a:t>在</a:t>
            </a:r>
            <a:r>
              <a:rPr lang="en-US" altLang="zh-CN"/>
              <a:t>2 000</a:t>
            </a:r>
            <a:r>
              <a:rPr lang="zh-CN" altLang="en-US"/>
              <a:t>～</a:t>
            </a:r>
            <a:r>
              <a:rPr lang="en-US" altLang="zh-CN"/>
              <a:t>3 000</a:t>
            </a:r>
            <a:r>
              <a:rPr lang="zh-CN" altLang="en-US"/>
              <a:t>个卵原细胞减数分裂中，有一次发生了差错</a:t>
            </a:r>
          </a:p>
          <a:p>
            <a:r>
              <a:rPr lang="zh-CN" altLang="en-US"/>
              <a:t>两条</a:t>
            </a:r>
            <a:r>
              <a:rPr lang="en-US" altLang="zh-CN"/>
              <a:t>X</a:t>
            </a:r>
            <a:r>
              <a:rPr lang="zh-CN" altLang="en-US"/>
              <a:t>染色体不分离</a:t>
            </a:r>
          </a:p>
          <a:p>
            <a:r>
              <a:rPr lang="zh-CN" altLang="en-US"/>
              <a:t>结果产生的卵细胞中，或者含有两条</a:t>
            </a:r>
            <a:r>
              <a:rPr lang="en-US" altLang="zh-CN"/>
              <a:t>X</a:t>
            </a:r>
            <a:r>
              <a:rPr lang="zh-CN" altLang="en-US"/>
              <a:t>染色体，或者不含</a:t>
            </a:r>
            <a:r>
              <a:rPr lang="en-US" altLang="zh-CN"/>
              <a:t>X</a:t>
            </a:r>
            <a:r>
              <a:rPr lang="zh-CN" altLang="en-US"/>
              <a:t>染色体</a:t>
            </a:r>
          </a:p>
          <a:p>
            <a:r>
              <a:rPr lang="zh-CN" altLang="en-US"/>
              <a:t> </a:t>
            </a:r>
            <a:r>
              <a:rPr lang="en-US" altLang="zh-CN">
                <a:solidFill>
                  <a:srgbClr val="FF0000"/>
                </a:solidFill>
              </a:rPr>
              <a:t>X</a:t>
            </a:r>
            <a:r>
              <a:rPr lang="en-US" altLang="zh-CN" baseline="30000">
                <a:solidFill>
                  <a:srgbClr val="FF0000"/>
                </a:solidFill>
              </a:rPr>
              <a:t>w</a:t>
            </a:r>
            <a:r>
              <a:rPr lang="en-US" altLang="zh-CN">
                <a:solidFill>
                  <a:srgbClr val="FF0000"/>
                </a:solidFill>
              </a:rPr>
              <a:t>X</a:t>
            </a:r>
            <a:r>
              <a:rPr lang="en-US" altLang="zh-CN" baseline="30000">
                <a:solidFill>
                  <a:srgbClr val="FF0000"/>
                </a:solidFill>
              </a:rPr>
              <a:t>w</a:t>
            </a:r>
            <a:r>
              <a:rPr lang="en-US" altLang="zh-CN">
                <a:solidFill>
                  <a:srgbClr val="FF0000"/>
                </a:solidFill>
              </a:rPr>
              <a:t>   </a:t>
            </a:r>
            <a:r>
              <a:rPr lang="zh-CN" altLang="en-US">
                <a:solidFill>
                  <a:srgbClr val="FF0000"/>
                </a:solidFill>
              </a:rPr>
              <a:t>＋   </a:t>
            </a:r>
            <a:r>
              <a:rPr lang="en-US" altLang="zh-CN">
                <a:solidFill>
                  <a:srgbClr val="FF0000"/>
                </a:solidFill>
              </a:rPr>
              <a:t>X</a:t>
            </a:r>
            <a:r>
              <a:rPr lang="en-US" altLang="zh-CN" baseline="30000">
                <a:solidFill>
                  <a:srgbClr val="FF0000"/>
                </a:solidFill>
              </a:rPr>
              <a:t>W</a:t>
            </a:r>
            <a:r>
              <a:rPr lang="en-US" altLang="zh-CN">
                <a:solidFill>
                  <a:srgbClr val="FF0000"/>
                </a:solidFill>
              </a:rPr>
              <a:t>Y   →   </a:t>
            </a:r>
            <a:r>
              <a:rPr lang="zh-CN" altLang="en-US">
                <a:solidFill>
                  <a:srgbClr val="FF0000"/>
                </a:solidFill>
              </a:rPr>
              <a:t>红雌白雄</a:t>
            </a:r>
          </a:p>
          <a:p>
            <a:r>
              <a:rPr lang="zh-CN" altLang="en-US">
                <a:solidFill>
                  <a:schemeClr val="accent2"/>
                </a:solidFill>
              </a:rPr>
              <a:t>如果</a:t>
            </a:r>
          </a:p>
          <a:p>
            <a:r>
              <a:rPr lang="zh-CN" altLang="en-US"/>
              <a:t>   </a:t>
            </a:r>
            <a:r>
              <a:rPr lang="en-US" altLang="zh-CN"/>
              <a:t>X</a:t>
            </a:r>
            <a:r>
              <a:rPr lang="en-US" altLang="zh-CN" baseline="30000"/>
              <a:t>w</a:t>
            </a:r>
            <a:r>
              <a:rPr lang="en-US" altLang="zh-CN"/>
              <a:t>X</a:t>
            </a:r>
            <a:r>
              <a:rPr lang="en-US" altLang="zh-CN" baseline="30000"/>
              <a:t>w</a:t>
            </a:r>
            <a:r>
              <a:rPr lang="en-US" altLang="zh-CN"/>
              <a:t>    </a:t>
            </a:r>
            <a:r>
              <a:rPr lang="zh-CN" altLang="en-US"/>
              <a:t>＋      </a:t>
            </a:r>
            <a:r>
              <a:rPr lang="en-US" altLang="zh-CN"/>
              <a:t>Y      →   X</a:t>
            </a:r>
            <a:r>
              <a:rPr lang="en-US" altLang="zh-CN" baseline="30000"/>
              <a:t>w</a:t>
            </a:r>
            <a:r>
              <a:rPr lang="en-US" altLang="zh-CN"/>
              <a:t>X</a:t>
            </a:r>
            <a:r>
              <a:rPr lang="en-US" altLang="zh-CN" baseline="30000"/>
              <a:t>w</a:t>
            </a:r>
            <a:r>
              <a:rPr lang="en-US" altLang="zh-CN"/>
              <a:t>Y</a:t>
            </a:r>
          </a:p>
          <a:p>
            <a:r>
              <a:rPr lang="zh-CN" altLang="en-US"/>
              <a:t>卵细胞            精子       白眼雌果蝇</a:t>
            </a:r>
          </a:p>
          <a:p>
            <a:r>
              <a:rPr lang="zh-CN" altLang="en-US">
                <a:solidFill>
                  <a:schemeClr val="accent2"/>
                </a:solidFill>
              </a:rPr>
              <a:t>如果</a:t>
            </a:r>
          </a:p>
          <a:p>
            <a:r>
              <a:rPr lang="zh-CN" altLang="en-US"/>
              <a:t>      </a:t>
            </a:r>
            <a:r>
              <a:rPr lang="en-US" altLang="zh-CN"/>
              <a:t>O        </a:t>
            </a:r>
            <a:r>
              <a:rPr lang="zh-CN" altLang="en-US"/>
              <a:t>＋      </a:t>
            </a:r>
            <a:r>
              <a:rPr lang="en-US" altLang="zh-CN"/>
              <a:t>X</a:t>
            </a:r>
            <a:r>
              <a:rPr lang="en-US" altLang="zh-CN" baseline="30000"/>
              <a:t>W    </a:t>
            </a:r>
            <a:r>
              <a:rPr lang="en-US" altLang="zh-CN"/>
              <a:t>→     OX</a:t>
            </a:r>
            <a:r>
              <a:rPr lang="en-US" altLang="zh-CN" baseline="30000"/>
              <a:t>W</a:t>
            </a:r>
            <a:endParaRPr lang="en-US" altLang="zh-CN"/>
          </a:p>
          <a:p>
            <a:r>
              <a:rPr lang="zh-CN" altLang="en-US"/>
              <a:t>不含</a:t>
            </a:r>
            <a:r>
              <a:rPr lang="en-US" altLang="zh-CN"/>
              <a:t>X</a:t>
            </a:r>
            <a:r>
              <a:rPr lang="zh-CN" altLang="en-US"/>
              <a:t>的          精子      红眼雄果蝇</a:t>
            </a:r>
          </a:p>
          <a:p>
            <a:r>
              <a:rPr lang="zh-CN" altLang="en-US"/>
              <a:t>卵细胞</a:t>
            </a:r>
          </a:p>
          <a:p>
            <a:endParaRPr lang="en-US" altLang="zh-CN"/>
          </a:p>
        </p:txBody>
      </p:sp>
    </p:spTree>
  </p:cSld>
  <p:clrMapOvr>
    <a:masterClrMapping/>
  </p:clrMapOvr>
  <p:transition spd="slow">
    <p:wheel spokes="8"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2" name="Rectangle 4"/>
          <p:cNvSpPr>
            <a:spLocks noChangeArrowheads="1"/>
          </p:cNvSpPr>
          <p:nvPr/>
        </p:nvSpPr>
        <p:spPr bwMode="auto">
          <a:xfrm>
            <a:off x="1331913" y="2708275"/>
            <a:ext cx="6192837" cy="2227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/>
              <a:t>         </a:t>
            </a:r>
            <a:r>
              <a:rPr lang="zh-CN" altLang="en-US"/>
              <a:t>用显微镜检查细胞中的染色 体，如果在上述杂交中的子一代出现的那只</a:t>
            </a:r>
            <a:r>
              <a:rPr lang="zh-CN" altLang="en-US">
                <a:solidFill>
                  <a:srgbClr val="FF0000"/>
                </a:solidFill>
              </a:rPr>
              <a:t>白眼雌果蝇中找到</a:t>
            </a:r>
            <a:r>
              <a:rPr lang="en-US" altLang="zh-CN">
                <a:solidFill>
                  <a:srgbClr val="FF0000"/>
                </a:solidFill>
              </a:rPr>
              <a:t>Y</a:t>
            </a:r>
            <a:r>
              <a:rPr lang="zh-CN" altLang="en-US">
                <a:solidFill>
                  <a:srgbClr val="FF0000"/>
                </a:solidFill>
              </a:rPr>
              <a:t>染色体</a:t>
            </a:r>
            <a:r>
              <a:rPr lang="zh-CN" altLang="en-US"/>
              <a:t>，在那只</a:t>
            </a:r>
            <a:r>
              <a:rPr lang="zh-CN" altLang="en-US">
                <a:solidFill>
                  <a:srgbClr val="FF0000"/>
                </a:solidFill>
              </a:rPr>
              <a:t>红眼雄果蝇中找不到</a:t>
            </a:r>
            <a:r>
              <a:rPr lang="en-US" altLang="zh-CN">
                <a:solidFill>
                  <a:srgbClr val="FF0000"/>
                </a:solidFill>
              </a:rPr>
              <a:t>Y</a:t>
            </a:r>
            <a:r>
              <a:rPr lang="zh-CN" altLang="en-US">
                <a:solidFill>
                  <a:srgbClr val="FF0000"/>
                </a:solidFill>
              </a:rPr>
              <a:t>染色体</a:t>
            </a:r>
            <a:r>
              <a:rPr lang="zh-CN" altLang="en-US"/>
              <a:t>，就可以证明解释是正确的。  </a:t>
            </a:r>
          </a:p>
        </p:txBody>
      </p:sp>
      <p:sp>
        <p:nvSpPr>
          <p:cNvPr id="38915" name="Rectangle 5"/>
          <p:cNvSpPr>
            <a:spLocks noChangeArrowheads="1"/>
          </p:cNvSpPr>
          <p:nvPr/>
        </p:nvSpPr>
        <p:spPr bwMode="auto">
          <a:xfrm>
            <a:off x="684213" y="981075"/>
            <a:ext cx="27051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4400">
                <a:solidFill>
                  <a:schemeClr val="accent2"/>
                </a:solidFill>
              </a:rPr>
              <a:t>怎样证明</a:t>
            </a:r>
            <a:r>
              <a:rPr lang="en-US" altLang="zh-CN" sz="4400">
                <a:solidFill>
                  <a:schemeClr val="accent2"/>
                </a:solidFill>
              </a:rPr>
              <a:t>?</a:t>
            </a:r>
          </a:p>
        </p:txBody>
      </p:sp>
    </p:spTree>
  </p:cSld>
  <p:clrMapOvr>
    <a:masterClrMapping/>
  </p:clrMapOvr>
  <p:transition spd="slow">
    <p:wheel spokes="8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4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212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 cstate="print"/>
          <a:srcRect l="11328" t="17041" r="2539" b="6055"/>
          <a:stretch>
            <a:fillRect/>
          </a:stretch>
        </p:blipFill>
        <p:spPr bwMode="auto">
          <a:xfrm>
            <a:off x="0" y="142875"/>
            <a:ext cx="9101138" cy="6500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0963" name="矩形 2"/>
          <p:cNvSpPr>
            <a:spLocks noChangeArrowheads="1"/>
          </p:cNvSpPr>
          <p:nvPr/>
        </p:nvSpPr>
        <p:spPr bwMode="auto">
          <a:xfrm>
            <a:off x="1714480" y="2286000"/>
            <a:ext cx="285750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2000" dirty="0" err="1">
                <a:solidFill>
                  <a:srgbClr val="FFFF00"/>
                </a:solidFill>
              </a:rPr>
              <a:t>aaX</a:t>
            </a:r>
            <a:r>
              <a:rPr lang="en-US" altLang="zh-CN" sz="2000" baseline="30000" dirty="0" err="1">
                <a:solidFill>
                  <a:srgbClr val="FFFF00"/>
                </a:solidFill>
              </a:rPr>
              <a:t>B</a:t>
            </a:r>
            <a:r>
              <a:rPr lang="en-US" altLang="zh-CN" sz="2000" dirty="0" err="1">
                <a:solidFill>
                  <a:srgbClr val="FFFF00"/>
                </a:solidFill>
              </a:rPr>
              <a:t>X</a:t>
            </a:r>
            <a:r>
              <a:rPr lang="en-US" altLang="zh-CN" sz="2000" baseline="30000" dirty="0" err="1">
                <a:solidFill>
                  <a:srgbClr val="FFFF00"/>
                </a:solidFill>
              </a:rPr>
              <a:t>B</a:t>
            </a:r>
            <a:r>
              <a:rPr lang="en-US" altLang="zh-CN" sz="2000" baseline="30000" dirty="0">
                <a:solidFill>
                  <a:srgbClr val="FFFF00"/>
                </a:solidFill>
              </a:rPr>
              <a:t>  </a:t>
            </a:r>
            <a:r>
              <a:rPr lang="en-US" altLang="zh-CN" sz="2000" dirty="0">
                <a:solidFill>
                  <a:srgbClr val="FFFF00"/>
                </a:solidFill>
              </a:rPr>
              <a:t>½    </a:t>
            </a:r>
            <a:r>
              <a:rPr lang="en-US" altLang="zh-CN" sz="2000" dirty="0" err="1">
                <a:solidFill>
                  <a:srgbClr val="FFFF00"/>
                </a:solidFill>
              </a:rPr>
              <a:t>aaX</a:t>
            </a:r>
            <a:r>
              <a:rPr lang="en-US" altLang="zh-CN" sz="2000" baseline="30000" dirty="0" err="1">
                <a:solidFill>
                  <a:srgbClr val="FFFF00"/>
                </a:solidFill>
              </a:rPr>
              <a:t>B</a:t>
            </a:r>
            <a:r>
              <a:rPr lang="en-US" altLang="zh-CN" sz="2000" dirty="0" err="1">
                <a:solidFill>
                  <a:srgbClr val="FFFF00"/>
                </a:solidFill>
              </a:rPr>
              <a:t>X</a:t>
            </a:r>
            <a:r>
              <a:rPr lang="en-US" altLang="zh-CN" sz="2000" baseline="30000" dirty="0" err="1">
                <a:solidFill>
                  <a:srgbClr val="FFFF00"/>
                </a:solidFill>
              </a:rPr>
              <a:t>b</a:t>
            </a:r>
            <a:r>
              <a:rPr lang="en-US" altLang="zh-CN" sz="2000" baseline="30000" dirty="0">
                <a:solidFill>
                  <a:srgbClr val="FFFF00"/>
                </a:solidFill>
              </a:rPr>
              <a:t>   </a:t>
            </a:r>
            <a:r>
              <a:rPr lang="en-US" altLang="zh-CN" sz="2000" dirty="0">
                <a:solidFill>
                  <a:srgbClr val="FFFF00"/>
                </a:solidFill>
              </a:rPr>
              <a:t>½</a:t>
            </a:r>
            <a:endParaRPr lang="zh-CN" altLang="en-US" sz="2000" dirty="0">
              <a:solidFill>
                <a:srgbClr val="FFFF00"/>
              </a:solidFill>
            </a:endParaRPr>
          </a:p>
        </p:txBody>
      </p:sp>
      <p:sp>
        <p:nvSpPr>
          <p:cNvPr id="40964" name="矩形 3"/>
          <p:cNvSpPr>
            <a:spLocks noChangeArrowheads="1"/>
          </p:cNvSpPr>
          <p:nvPr/>
        </p:nvSpPr>
        <p:spPr bwMode="auto">
          <a:xfrm>
            <a:off x="5572152" y="2286000"/>
            <a:ext cx="28575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1800" dirty="0">
                <a:solidFill>
                  <a:srgbClr val="FFFF00"/>
                </a:solidFill>
              </a:rPr>
              <a:t>AAX</a:t>
            </a:r>
            <a:r>
              <a:rPr lang="en-US" altLang="zh-CN" sz="1800" baseline="30000" dirty="0">
                <a:solidFill>
                  <a:srgbClr val="FFFF00"/>
                </a:solidFill>
              </a:rPr>
              <a:t>B</a:t>
            </a:r>
            <a:r>
              <a:rPr lang="en-US" altLang="zh-CN" sz="1800" dirty="0">
                <a:solidFill>
                  <a:srgbClr val="FFFF00"/>
                </a:solidFill>
              </a:rPr>
              <a:t>Y  1/3    </a:t>
            </a:r>
            <a:r>
              <a:rPr lang="en-US" altLang="zh-CN" sz="1800" dirty="0" err="1">
                <a:solidFill>
                  <a:srgbClr val="FFFF00"/>
                </a:solidFill>
              </a:rPr>
              <a:t>AaX</a:t>
            </a:r>
            <a:r>
              <a:rPr lang="en-US" altLang="zh-CN" sz="1800" baseline="30000" dirty="0" err="1">
                <a:solidFill>
                  <a:srgbClr val="FFFF00"/>
                </a:solidFill>
              </a:rPr>
              <a:t>B</a:t>
            </a:r>
            <a:r>
              <a:rPr lang="en-US" altLang="zh-CN" sz="1800" dirty="0" err="1">
                <a:solidFill>
                  <a:srgbClr val="FFFF00"/>
                </a:solidFill>
              </a:rPr>
              <a:t>Y</a:t>
            </a:r>
            <a:r>
              <a:rPr lang="en-US" altLang="zh-CN" sz="1800" dirty="0">
                <a:solidFill>
                  <a:srgbClr val="FFFF00"/>
                </a:solidFill>
              </a:rPr>
              <a:t>   2/3</a:t>
            </a:r>
            <a:endParaRPr lang="zh-CN" altLang="en-US" sz="1800" dirty="0">
              <a:solidFill>
                <a:srgbClr val="FFFF00"/>
              </a:solidFill>
            </a:endParaRPr>
          </a:p>
        </p:txBody>
      </p:sp>
      <p:sp>
        <p:nvSpPr>
          <p:cNvPr id="5" name="矩形 2"/>
          <p:cNvSpPr>
            <a:spLocks noChangeArrowheads="1"/>
          </p:cNvSpPr>
          <p:nvPr/>
        </p:nvSpPr>
        <p:spPr bwMode="auto">
          <a:xfrm>
            <a:off x="3000364" y="114304"/>
            <a:ext cx="4643470" cy="400110"/>
          </a:xfrm>
          <a:prstGeom prst="rect">
            <a:avLst/>
          </a:prstGeom>
          <a:solidFill>
            <a:srgbClr val="FFC000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CN" sz="2000" dirty="0" smtClean="0">
                <a:solidFill>
                  <a:srgbClr val="FF0000"/>
                </a:solidFill>
              </a:rPr>
              <a:t>Ⅲ</a:t>
            </a:r>
            <a:r>
              <a:rPr lang="en-US" altLang="zh-CN" sz="1400" dirty="0" smtClean="0">
                <a:solidFill>
                  <a:srgbClr val="FF0000"/>
                </a:solidFill>
              </a:rPr>
              <a:t>9</a:t>
            </a:r>
            <a:r>
              <a:rPr lang="zh-CN" altLang="en-US" sz="1800" dirty="0" smtClean="0">
                <a:solidFill>
                  <a:srgbClr val="FF0000"/>
                </a:solidFill>
              </a:rPr>
              <a:t>与</a:t>
            </a:r>
            <a:r>
              <a:rPr lang="en-US" altLang="zh-CN" sz="1800" dirty="0" smtClean="0">
                <a:solidFill>
                  <a:srgbClr val="FF0000"/>
                </a:solidFill>
              </a:rPr>
              <a:t>Ⅲ</a:t>
            </a:r>
            <a:r>
              <a:rPr lang="en-US" altLang="zh-CN" sz="1200" dirty="0" smtClean="0">
                <a:solidFill>
                  <a:srgbClr val="FF0000"/>
                </a:solidFill>
              </a:rPr>
              <a:t>12</a:t>
            </a:r>
            <a:r>
              <a:rPr lang="zh-CN" altLang="en-US" sz="1800" dirty="0" smtClean="0">
                <a:solidFill>
                  <a:srgbClr val="FF0000"/>
                </a:solidFill>
              </a:rPr>
              <a:t>结婚，子女中患病的机率多大？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 spd="slow">
    <p:wheel spokes="8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4096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2000" fill="hold"/>
                                        <p:tgtEl>
                                          <p:spTgt spid="4096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63" grpId="0"/>
      <p:bldP spid="4096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6" name="Picture 8" descr="图6—34 红绿色盲检查图"/>
          <p:cNvPicPr>
            <a:picLocks noChangeAspect="1" noChangeArrowheads="1"/>
          </p:cNvPicPr>
          <p:nvPr/>
        </p:nvPicPr>
        <p:blipFill>
          <a:blip r:embed="rId2" cstate="print"/>
          <a:srcRect t="48889"/>
          <a:stretch>
            <a:fillRect/>
          </a:stretch>
        </p:blipFill>
        <p:spPr bwMode="auto">
          <a:xfrm>
            <a:off x="1911350" y="533400"/>
            <a:ext cx="5164138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57" name="Picture 9" descr="图6—34 红绿色盲检查图"/>
          <p:cNvPicPr>
            <a:picLocks noChangeAspect="1" noChangeArrowheads="1"/>
          </p:cNvPicPr>
          <p:nvPr/>
        </p:nvPicPr>
        <p:blipFill>
          <a:blip r:embed="rId2" cstate="print"/>
          <a:srcRect b="51111"/>
          <a:stretch>
            <a:fillRect/>
          </a:stretch>
        </p:blipFill>
        <p:spPr bwMode="auto">
          <a:xfrm>
            <a:off x="1828800" y="457200"/>
            <a:ext cx="5257800" cy="5121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148" name="Rectangle 16"/>
          <p:cNvSpPr>
            <a:spLocks noChangeArrowheads="1"/>
          </p:cNvSpPr>
          <p:nvPr/>
        </p:nvSpPr>
        <p:spPr bwMode="auto">
          <a:xfrm>
            <a:off x="-163513" y="2239963"/>
            <a:ext cx="9144001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zh-CN" altLang="en-US"/>
          </a:p>
        </p:txBody>
      </p:sp>
      <p:pic>
        <p:nvPicPr>
          <p:cNvPr id="27666" name="Picture 18" descr="colorblind-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28800" y="457200"/>
            <a:ext cx="525780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150" name="Rectangle 19"/>
          <p:cNvSpPr>
            <a:spLocks noChangeArrowheads="1"/>
          </p:cNvSpPr>
          <p:nvPr/>
        </p:nvSpPr>
        <p:spPr bwMode="auto">
          <a:xfrm>
            <a:off x="-163513" y="2239963"/>
            <a:ext cx="9144001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zh-CN" altLang="en-US"/>
          </a:p>
        </p:txBody>
      </p:sp>
      <p:pic>
        <p:nvPicPr>
          <p:cNvPr id="27669" name="Picture 21" descr="colorblind-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828800" y="533400"/>
            <a:ext cx="5257800" cy="5154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71" name="Picture 23" descr="0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828800" y="533400"/>
            <a:ext cx="5297488" cy="536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74" name="Picture 26"/>
          <p:cNvPicPr>
            <a:picLocks noChangeAspect="1" noChangeArrowheads="1"/>
          </p:cNvPicPr>
          <p:nvPr/>
        </p:nvPicPr>
        <p:blipFill>
          <a:blip r:embed="rId6" cstate="print"/>
          <a:srcRect l="6250" t="9375" r="6250" b="12500"/>
          <a:stretch>
            <a:fillRect/>
          </a:stretch>
        </p:blipFill>
        <p:spPr bwMode="auto">
          <a:xfrm>
            <a:off x="304800" y="457200"/>
            <a:ext cx="8534400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75" name="Picture 27"/>
          <p:cNvPicPr>
            <a:picLocks noChangeAspect="1" noChangeArrowheads="1"/>
          </p:cNvPicPr>
          <p:nvPr/>
        </p:nvPicPr>
        <p:blipFill>
          <a:blip r:embed="rId7" cstate="print"/>
          <a:srcRect l="5469" t="7292" r="5469" b="12500"/>
          <a:stretch>
            <a:fillRect/>
          </a:stretch>
        </p:blipFill>
        <p:spPr bwMode="auto">
          <a:xfrm>
            <a:off x="228600" y="304800"/>
            <a:ext cx="8686800" cy="586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76" name="Picture 28"/>
          <p:cNvPicPr>
            <a:picLocks noChangeAspect="1" noChangeArrowheads="1"/>
          </p:cNvPicPr>
          <p:nvPr/>
        </p:nvPicPr>
        <p:blipFill>
          <a:blip r:embed="rId8" cstate="print"/>
          <a:srcRect l="3906" t="9375" r="36719" b="35417"/>
          <a:stretch>
            <a:fillRect/>
          </a:stretch>
        </p:blipFill>
        <p:spPr bwMode="auto">
          <a:xfrm>
            <a:off x="1371600" y="1219200"/>
            <a:ext cx="5791200" cy="403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78" name="Picture 30"/>
          <p:cNvPicPr>
            <a:picLocks noChangeAspect="1" noChangeArrowheads="1"/>
          </p:cNvPicPr>
          <p:nvPr/>
        </p:nvPicPr>
        <p:blipFill>
          <a:blip r:embed="rId9" cstate="print"/>
          <a:srcRect l="9375" t="22917" r="9375" b="42708"/>
          <a:stretch>
            <a:fillRect/>
          </a:stretch>
        </p:blipFill>
        <p:spPr bwMode="auto">
          <a:xfrm>
            <a:off x="685800" y="2057400"/>
            <a:ext cx="7924800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>
    <p:wheel spokes="8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765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7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765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7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766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7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766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7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767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7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767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7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767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7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767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7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2767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7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extBox 4"/>
          <p:cNvSpPr txBox="1">
            <a:spLocks noChangeArrowheads="1"/>
          </p:cNvSpPr>
          <p:nvPr/>
        </p:nvSpPr>
        <p:spPr bwMode="auto">
          <a:xfrm>
            <a:off x="1357313" y="2857500"/>
            <a:ext cx="6072187" cy="2246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/>
              <a:t>丙病患病  </a:t>
            </a:r>
            <a:r>
              <a:rPr lang="en-US" altLang="zh-CN"/>
              <a:t>1/2</a:t>
            </a:r>
            <a:r>
              <a:rPr kumimoji="0" lang="en-US" altLang="zh-CN">
                <a:latin typeface="Arial" pitchFamily="34" charset="0"/>
              </a:rPr>
              <a:t> × 1/2   </a:t>
            </a:r>
            <a:r>
              <a:rPr lang="zh-CN" altLang="en-US"/>
              <a:t>正常  </a:t>
            </a:r>
            <a:r>
              <a:rPr lang="en-US" altLang="zh-CN"/>
              <a:t>3/4</a:t>
            </a:r>
          </a:p>
          <a:p>
            <a:r>
              <a:rPr lang="zh-CN" altLang="en-US"/>
              <a:t>丁病患病  </a:t>
            </a:r>
            <a:r>
              <a:rPr lang="en-US" altLang="zh-CN"/>
              <a:t>1/2</a:t>
            </a:r>
            <a:r>
              <a:rPr kumimoji="0" lang="en-US" altLang="zh-CN">
                <a:latin typeface="Arial" pitchFamily="34" charset="0"/>
              </a:rPr>
              <a:t> × 1/2   </a:t>
            </a:r>
            <a:r>
              <a:rPr lang="zh-CN" altLang="en-US"/>
              <a:t>正常  </a:t>
            </a:r>
            <a:r>
              <a:rPr lang="en-US" altLang="zh-CN"/>
              <a:t>3/4</a:t>
            </a:r>
          </a:p>
          <a:p>
            <a:r>
              <a:rPr lang="zh-CN" altLang="en-US"/>
              <a:t>只患丙病   </a:t>
            </a:r>
            <a:r>
              <a:rPr lang="en-US" altLang="zh-CN"/>
              <a:t>1/4</a:t>
            </a:r>
            <a:r>
              <a:rPr kumimoji="0" lang="en-US" altLang="zh-CN">
                <a:latin typeface="Arial" pitchFamily="34" charset="0"/>
              </a:rPr>
              <a:t>×3/4=3/16</a:t>
            </a:r>
          </a:p>
          <a:p>
            <a:r>
              <a:rPr lang="zh-CN" altLang="en-US"/>
              <a:t>只患丁病   </a:t>
            </a:r>
            <a:r>
              <a:rPr lang="en-US" altLang="zh-CN"/>
              <a:t>1/4</a:t>
            </a:r>
            <a:r>
              <a:rPr kumimoji="0" lang="en-US" altLang="zh-CN">
                <a:latin typeface="Arial" pitchFamily="34" charset="0"/>
              </a:rPr>
              <a:t>×3/4=3/16</a:t>
            </a:r>
          </a:p>
          <a:p>
            <a:r>
              <a:rPr lang="zh-CN" altLang="en-US"/>
              <a:t>患一种病    </a:t>
            </a:r>
            <a:r>
              <a:rPr kumimoji="0" lang="en-US" altLang="zh-CN">
                <a:latin typeface="Arial" pitchFamily="34" charset="0"/>
              </a:rPr>
              <a:t>3/16+3/16</a:t>
            </a:r>
            <a:r>
              <a:rPr kumimoji="0" lang="zh-CN" altLang="en-US">
                <a:latin typeface="Arial" pitchFamily="34" charset="0"/>
              </a:rPr>
              <a:t>＝</a:t>
            </a:r>
            <a:r>
              <a:rPr kumimoji="0" lang="en-US" altLang="zh-CN">
                <a:latin typeface="Arial" pitchFamily="34" charset="0"/>
              </a:rPr>
              <a:t>3/8</a:t>
            </a:r>
            <a:endParaRPr lang="en-US" altLang="zh-CN"/>
          </a:p>
        </p:txBody>
      </p:sp>
      <p:sp>
        <p:nvSpPr>
          <p:cNvPr id="39939" name="矩形 5"/>
          <p:cNvSpPr>
            <a:spLocks noChangeArrowheads="1"/>
          </p:cNvSpPr>
          <p:nvPr/>
        </p:nvSpPr>
        <p:spPr bwMode="auto">
          <a:xfrm>
            <a:off x="1000125" y="1143000"/>
            <a:ext cx="2857500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3600">
                <a:solidFill>
                  <a:srgbClr val="000000"/>
                </a:solidFill>
              </a:rPr>
              <a:t>½   aaX</a:t>
            </a:r>
            <a:r>
              <a:rPr lang="en-US" altLang="zh-CN" sz="3600" baseline="30000">
                <a:solidFill>
                  <a:srgbClr val="000000"/>
                </a:solidFill>
              </a:rPr>
              <a:t>B</a:t>
            </a:r>
            <a:r>
              <a:rPr lang="en-US" altLang="zh-CN" sz="3600">
                <a:solidFill>
                  <a:srgbClr val="000000"/>
                </a:solidFill>
              </a:rPr>
              <a:t>X</a:t>
            </a:r>
            <a:r>
              <a:rPr lang="en-US" altLang="zh-CN" sz="3600" baseline="30000">
                <a:solidFill>
                  <a:srgbClr val="000000"/>
                </a:solidFill>
              </a:rPr>
              <a:t>B</a:t>
            </a:r>
          </a:p>
          <a:p>
            <a:r>
              <a:rPr lang="en-US" altLang="zh-CN" sz="3600">
                <a:solidFill>
                  <a:srgbClr val="000000"/>
                </a:solidFill>
              </a:rPr>
              <a:t>½   aaX</a:t>
            </a:r>
            <a:r>
              <a:rPr lang="en-US" altLang="zh-CN" sz="3600" baseline="30000">
                <a:solidFill>
                  <a:srgbClr val="000000"/>
                </a:solidFill>
              </a:rPr>
              <a:t>B</a:t>
            </a:r>
            <a:r>
              <a:rPr lang="en-US" altLang="zh-CN" sz="3600">
                <a:solidFill>
                  <a:srgbClr val="000000"/>
                </a:solidFill>
              </a:rPr>
              <a:t>X</a:t>
            </a:r>
            <a:r>
              <a:rPr lang="en-US" altLang="zh-CN" sz="3600" baseline="30000">
                <a:solidFill>
                  <a:srgbClr val="000000"/>
                </a:solidFill>
              </a:rPr>
              <a:t>b</a:t>
            </a:r>
            <a:endParaRPr lang="zh-CN" altLang="en-US" sz="3600"/>
          </a:p>
        </p:txBody>
      </p:sp>
      <p:sp>
        <p:nvSpPr>
          <p:cNvPr id="39940" name="矩形 6"/>
          <p:cNvSpPr>
            <a:spLocks noChangeArrowheads="1"/>
          </p:cNvSpPr>
          <p:nvPr/>
        </p:nvSpPr>
        <p:spPr bwMode="auto">
          <a:xfrm>
            <a:off x="4643438" y="1214438"/>
            <a:ext cx="2857500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3600">
                <a:solidFill>
                  <a:srgbClr val="000000"/>
                </a:solidFill>
              </a:rPr>
              <a:t>AAX</a:t>
            </a:r>
            <a:r>
              <a:rPr lang="en-US" altLang="zh-CN" sz="3600" baseline="30000">
                <a:solidFill>
                  <a:srgbClr val="000000"/>
                </a:solidFill>
              </a:rPr>
              <a:t>b</a:t>
            </a:r>
            <a:r>
              <a:rPr lang="en-US" altLang="zh-CN" sz="3600">
                <a:solidFill>
                  <a:srgbClr val="000000"/>
                </a:solidFill>
              </a:rPr>
              <a:t>Y  ½</a:t>
            </a:r>
          </a:p>
          <a:p>
            <a:r>
              <a:rPr lang="en-US" altLang="zh-CN" sz="3600">
                <a:solidFill>
                  <a:srgbClr val="000000"/>
                </a:solidFill>
              </a:rPr>
              <a:t>AaX</a:t>
            </a:r>
            <a:r>
              <a:rPr lang="en-US" altLang="zh-CN" sz="3600" baseline="30000">
                <a:solidFill>
                  <a:srgbClr val="000000"/>
                </a:solidFill>
              </a:rPr>
              <a:t>b</a:t>
            </a:r>
            <a:r>
              <a:rPr lang="en-US" altLang="zh-CN" sz="3600">
                <a:solidFill>
                  <a:srgbClr val="000000"/>
                </a:solidFill>
              </a:rPr>
              <a:t>Y   ½</a:t>
            </a:r>
            <a:endParaRPr lang="zh-CN" altLang="en-US" sz="3600"/>
          </a:p>
        </p:txBody>
      </p:sp>
      <p:sp>
        <p:nvSpPr>
          <p:cNvPr id="39941" name="矩形 8"/>
          <p:cNvSpPr>
            <a:spLocks noChangeArrowheads="1"/>
          </p:cNvSpPr>
          <p:nvPr/>
        </p:nvSpPr>
        <p:spPr bwMode="auto">
          <a:xfrm>
            <a:off x="5286375" y="428625"/>
            <a:ext cx="665163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/>
              <a:t>Ⅲ</a:t>
            </a:r>
            <a:r>
              <a:rPr lang="en-US" altLang="zh-CN" baseline="-25000"/>
              <a:t>9</a:t>
            </a:r>
            <a:endParaRPr lang="zh-CN" altLang="en-US"/>
          </a:p>
        </p:txBody>
      </p:sp>
      <p:sp>
        <p:nvSpPr>
          <p:cNvPr id="39942" name="矩形 9"/>
          <p:cNvSpPr>
            <a:spLocks noChangeArrowheads="1"/>
          </p:cNvSpPr>
          <p:nvPr/>
        </p:nvSpPr>
        <p:spPr bwMode="auto">
          <a:xfrm>
            <a:off x="1857375" y="500063"/>
            <a:ext cx="665163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/>
              <a:t>Ⅲ</a:t>
            </a:r>
            <a:r>
              <a:rPr lang="en-US" altLang="zh-CN" baseline="-25000"/>
              <a:t>8</a:t>
            </a:r>
            <a:endParaRPr lang="zh-CN" altLang="en-US"/>
          </a:p>
        </p:txBody>
      </p:sp>
    </p:spTree>
  </p:cSld>
  <p:clrMapOvr>
    <a:masterClrMapping/>
  </p:clrMapOvr>
  <p:transition spd="slow">
    <p:wheel spokes="8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1143000"/>
            <a:ext cx="9144000" cy="5715000"/>
            <a:chOff x="480" y="1104"/>
            <a:chExt cx="4959" cy="2610"/>
          </a:xfrm>
        </p:grpSpPr>
        <p:pic>
          <p:nvPicPr>
            <p:cNvPr id="7172" name="Picture 3" descr="1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480" y="1104"/>
              <a:ext cx="4959" cy="26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173" name="Rectangle 4"/>
            <p:cNvSpPr>
              <a:spLocks noChangeArrowheads="1"/>
            </p:cNvSpPr>
            <p:nvPr/>
          </p:nvSpPr>
          <p:spPr bwMode="auto">
            <a:xfrm>
              <a:off x="864" y="2538"/>
              <a:ext cx="1092" cy="2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r">
                <a:lnSpc>
                  <a:spcPct val="90000"/>
                </a:lnSpc>
              </a:pPr>
              <a:r>
                <a:rPr lang="zh-CN" altLang="en-US" sz="3600">
                  <a:solidFill>
                    <a:srgbClr val="FF3300"/>
                  </a:solidFill>
                  <a:latin typeface="黑体" pitchFamily="49" charset="-122"/>
                  <a:ea typeface="黑体" pitchFamily="49" charset="-122"/>
                </a:rPr>
                <a:t>男性患者</a:t>
              </a:r>
            </a:p>
          </p:txBody>
        </p:sp>
        <p:sp>
          <p:nvSpPr>
            <p:cNvPr id="7174" name="Rectangle 5"/>
            <p:cNvSpPr>
              <a:spLocks noChangeArrowheads="1"/>
            </p:cNvSpPr>
            <p:nvPr/>
          </p:nvSpPr>
          <p:spPr bwMode="auto">
            <a:xfrm>
              <a:off x="4017" y="3264"/>
              <a:ext cx="1091" cy="2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r">
                <a:lnSpc>
                  <a:spcPct val="90000"/>
                </a:lnSpc>
              </a:pPr>
              <a:r>
                <a:rPr lang="zh-CN" altLang="en-US" sz="3600">
                  <a:solidFill>
                    <a:srgbClr val="FF3300"/>
                  </a:solidFill>
                  <a:latin typeface="黑体" pitchFamily="49" charset="-122"/>
                  <a:ea typeface="黑体" pitchFamily="49" charset="-122"/>
                </a:rPr>
                <a:t>女性患者</a:t>
              </a:r>
            </a:p>
          </p:txBody>
        </p:sp>
        <p:sp>
          <p:nvSpPr>
            <p:cNvPr id="7175" name="Line 6"/>
            <p:cNvSpPr>
              <a:spLocks noChangeShapeType="1"/>
            </p:cNvSpPr>
            <p:nvPr/>
          </p:nvSpPr>
          <p:spPr bwMode="auto">
            <a:xfrm flipH="1" flipV="1">
              <a:off x="1611" y="2839"/>
              <a:ext cx="645" cy="569"/>
            </a:xfrm>
            <a:prstGeom prst="line">
              <a:avLst/>
            </a:prstGeom>
            <a:noFill/>
            <a:ln w="57150">
              <a:solidFill>
                <a:srgbClr val="FFFF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176" name="Line 7"/>
            <p:cNvSpPr>
              <a:spLocks noChangeShapeType="1"/>
            </p:cNvSpPr>
            <p:nvPr/>
          </p:nvSpPr>
          <p:spPr bwMode="auto">
            <a:xfrm>
              <a:off x="2352" y="3456"/>
              <a:ext cx="1534" cy="0"/>
            </a:xfrm>
            <a:prstGeom prst="line">
              <a:avLst/>
            </a:prstGeom>
            <a:noFill/>
            <a:ln w="57150">
              <a:solidFill>
                <a:srgbClr val="FFFF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7171" name="Rectangle 8"/>
          <p:cNvSpPr>
            <a:spLocks noChangeArrowheads="1"/>
          </p:cNvSpPr>
          <p:nvPr/>
        </p:nvSpPr>
        <p:spPr bwMode="auto">
          <a:xfrm>
            <a:off x="1371600" y="188913"/>
            <a:ext cx="7772400" cy="823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4800">
                <a:solidFill>
                  <a:srgbClr val="0000FF"/>
                </a:solidFill>
              </a:rPr>
              <a:t>恭喜你，你的视觉正常！</a:t>
            </a:r>
          </a:p>
        </p:txBody>
      </p:sp>
    </p:spTree>
  </p:cSld>
  <p:clrMapOvr>
    <a:masterClrMapping/>
  </p:clrMapOvr>
  <p:transition spd="slow">
    <p:wheel spokes="8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 Box 2"/>
          <p:cNvSpPr txBox="1">
            <a:spLocks noChangeArrowheads="1"/>
          </p:cNvSpPr>
          <p:nvPr/>
        </p:nvSpPr>
        <p:spPr bwMode="auto">
          <a:xfrm>
            <a:off x="381000" y="304800"/>
            <a:ext cx="8153400" cy="2409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4000"/>
              <a:t>▲</a:t>
            </a:r>
            <a:r>
              <a:rPr lang="en-US" altLang="zh-CN" sz="4000">
                <a:cs typeface="Times New Roman" pitchFamily="18" charset="0"/>
              </a:rPr>
              <a:t> </a:t>
            </a:r>
            <a:r>
              <a:rPr lang="en-US" altLang="zh-CN" sz="4400">
                <a:cs typeface="Times New Roman" pitchFamily="18" charset="0"/>
              </a:rPr>
              <a:t> </a:t>
            </a:r>
            <a:r>
              <a:rPr lang="en-US" altLang="zh-CN" sz="4400">
                <a:solidFill>
                  <a:srgbClr val="CC0000"/>
                </a:solidFill>
                <a:cs typeface="Times New Roman" pitchFamily="18" charset="0"/>
              </a:rPr>
              <a:t>  </a:t>
            </a:r>
            <a:r>
              <a:rPr lang="zh-CN" altLang="en-US" sz="4400">
                <a:solidFill>
                  <a:srgbClr val="CC0000"/>
                </a:solidFill>
              </a:rPr>
              <a:t>红绿色盲的遗传原理</a:t>
            </a:r>
            <a:r>
              <a:rPr lang="zh-CN" altLang="en-US" sz="4000">
                <a:solidFill>
                  <a:srgbClr val="CC0000"/>
                </a:solidFill>
              </a:rPr>
              <a:t>：</a:t>
            </a:r>
            <a:r>
              <a:rPr lang="zh-CN" altLang="en-US" sz="3600"/>
              <a:t>色盲基因（ </a:t>
            </a:r>
            <a:r>
              <a:rPr lang="en-US" altLang="zh-CN" sz="3600"/>
              <a:t>X</a:t>
            </a:r>
            <a:r>
              <a:rPr lang="en-US" altLang="zh-CN" sz="3600" baseline="30000"/>
              <a:t>b</a:t>
            </a:r>
            <a:r>
              <a:rPr lang="en-US" altLang="zh-CN" sz="3600"/>
              <a:t> </a:t>
            </a:r>
            <a:r>
              <a:rPr lang="zh-CN" altLang="en-US" sz="3600"/>
              <a:t>）与正常基因（ </a:t>
            </a:r>
            <a:r>
              <a:rPr lang="en-US" altLang="zh-CN" sz="3600"/>
              <a:t>X</a:t>
            </a:r>
            <a:r>
              <a:rPr lang="en-US" altLang="zh-CN" sz="3600" baseline="30000"/>
              <a:t>B</a:t>
            </a:r>
            <a:r>
              <a:rPr lang="zh-CN" altLang="en-US" sz="3600"/>
              <a:t>）是位于</a:t>
            </a:r>
            <a:r>
              <a:rPr lang="en-US" altLang="zh-CN" sz="3600">
                <a:solidFill>
                  <a:schemeClr val="accent2"/>
                </a:solidFill>
              </a:rPr>
              <a:t>X</a:t>
            </a:r>
            <a:r>
              <a:rPr lang="zh-CN" altLang="en-US" sz="3600">
                <a:solidFill>
                  <a:schemeClr val="accent2"/>
                </a:solidFill>
              </a:rPr>
              <a:t>染色体非同源区段上等位基因，</a:t>
            </a:r>
            <a:r>
              <a:rPr lang="en-US" altLang="zh-CN" sz="3600">
                <a:solidFill>
                  <a:schemeClr val="accent2"/>
                </a:solidFill>
              </a:rPr>
              <a:t>Y</a:t>
            </a:r>
            <a:r>
              <a:rPr lang="zh-CN" altLang="en-US" sz="3600">
                <a:solidFill>
                  <a:schemeClr val="accent2"/>
                </a:solidFill>
              </a:rPr>
              <a:t>染色体上不含有这对等位基因。</a:t>
            </a:r>
          </a:p>
        </p:txBody>
      </p:sp>
      <p:pic>
        <p:nvPicPr>
          <p:cNvPr id="8195" name="Picture 6" descr="drawing of X-linkage in men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58000" y="2714625"/>
            <a:ext cx="1603375" cy="2538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6" name="Picture 7" descr="drawing of X-linkage in women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28688" y="2857500"/>
            <a:ext cx="1674812" cy="259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197" name="Text Box 8"/>
          <p:cNvSpPr txBox="1">
            <a:spLocks noChangeArrowheads="1"/>
          </p:cNvSpPr>
          <p:nvPr/>
        </p:nvSpPr>
        <p:spPr bwMode="auto">
          <a:xfrm>
            <a:off x="285750" y="5715000"/>
            <a:ext cx="31781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400">
                <a:cs typeface="Times New Roman" pitchFamily="18" charset="0"/>
              </a:rPr>
              <a:t> </a:t>
            </a:r>
            <a:r>
              <a:rPr lang="en-US" altLang="zh-CN" sz="2400">
                <a:latin typeface="Arial" pitchFamily="34" charset="0"/>
                <a:cs typeface="Arial" pitchFamily="34" charset="0"/>
              </a:rPr>
              <a:t>X-linkage in women</a:t>
            </a:r>
            <a:r>
              <a:rPr lang="en-US" altLang="zh-CN" sz="2400">
                <a:cs typeface="Times New Roman" pitchFamily="18" charset="0"/>
              </a:rPr>
              <a:t> </a:t>
            </a:r>
          </a:p>
        </p:txBody>
      </p:sp>
      <p:sp>
        <p:nvSpPr>
          <p:cNvPr id="8198" name="Text Box 9"/>
          <p:cNvSpPr txBox="1">
            <a:spLocks noChangeArrowheads="1"/>
          </p:cNvSpPr>
          <p:nvPr/>
        </p:nvSpPr>
        <p:spPr bwMode="auto">
          <a:xfrm>
            <a:off x="6286500" y="5715000"/>
            <a:ext cx="26035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400">
                <a:latin typeface="Arial" pitchFamily="34" charset="0"/>
                <a:cs typeface="Arial" pitchFamily="34" charset="0"/>
              </a:rPr>
              <a:t>X-linkage in men</a:t>
            </a:r>
          </a:p>
        </p:txBody>
      </p:sp>
      <p:sp>
        <p:nvSpPr>
          <p:cNvPr id="8199" name="TextBox 8"/>
          <p:cNvSpPr txBox="1">
            <a:spLocks noChangeArrowheads="1"/>
          </p:cNvSpPr>
          <p:nvPr/>
        </p:nvSpPr>
        <p:spPr bwMode="auto">
          <a:xfrm>
            <a:off x="3143250" y="3143250"/>
            <a:ext cx="3143250" cy="2308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3600"/>
              <a:t>Y</a:t>
            </a:r>
            <a:r>
              <a:rPr lang="zh-CN" altLang="en-US" sz="3600"/>
              <a:t>染色体只有</a:t>
            </a:r>
            <a:r>
              <a:rPr lang="en-US" altLang="zh-CN" sz="3600"/>
              <a:t>X</a:t>
            </a:r>
            <a:r>
              <a:rPr lang="zh-CN" altLang="en-US" sz="3600"/>
              <a:t>染色体的</a:t>
            </a:r>
            <a:r>
              <a:rPr lang="en-US" altLang="zh-CN" sz="3600"/>
              <a:t>1/5</a:t>
            </a:r>
            <a:r>
              <a:rPr lang="zh-CN" altLang="en-US" sz="3600"/>
              <a:t>大小，携带的基因比较少</a:t>
            </a:r>
          </a:p>
        </p:txBody>
      </p:sp>
    </p:spTree>
  </p:cSld>
  <p:clrMapOvr>
    <a:masterClrMapping/>
  </p:clrMapOvr>
  <p:transition spd="slow">
    <p:wheel spokes="8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ChangeArrowheads="1"/>
          </p:cNvSpPr>
          <p:nvPr/>
        </p:nvSpPr>
        <p:spPr bwMode="auto">
          <a:xfrm>
            <a:off x="571500" y="928688"/>
            <a:ext cx="8001000" cy="5262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4800"/>
              <a:t>在女性，一定要两条</a:t>
            </a:r>
            <a:r>
              <a:rPr lang="en-US" altLang="zh-CN" sz="4800"/>
              <a:t>X</a:t>
            </a:r>
            <a:r>
              <a:rPr lang="zh-CN" altLang="en-US" sz="4800"/>
              <a:t>染色体上均为色盲基因（</a:t>
            </a:r>
            <a:r>
              <a:rPr lang="en-US" altLang="zh-CN" sz="4800">
                <a:solidFill>
                  <a:srgbClr val="FF0000"/>
                </a:solidFill>
              </a:rPr>
              <a:t>X</a:t>
            </a:r>
            <a:r>
              <a:rPr lang="en-US" altLang="zh-CN" sz="4800" baseline="30000">
                <a:solidFill>
                  <a:srgbClr val="FF0000"/>
                </a:solidFill>
              </a:rPr>
              <a:t>b </a:t>
            </a:r>
            <a:r>
              <a:rPr lang="en-US" altLang="zh-CN" sz="4800">
                <a:solidFill>
                  <a:srgbClr val="FF0000"/>
                </a:solidFill>
              </a:rPr>
              <a:t>X</a:t>
            </a:r>
            <a:r>
              <a:rPr lang="en-US" altLang="zh-CN" sz="4800" baseline="30000">
                <a:solidFill>
                  <a:srgbClr val="FF0000"/>
                </a:solidFill>
              </a:rPr>
              <a:t>b </a:t>
            </a:r>
            <a:r>
              <a:rPr lang="zh-CN" altLang="en-US" sz="4800">
                <a:solidFill>
                  <a:srgbClr val="FF0000"/>
                </a:solidFill>
              </a:rPr>
              <a:t>），女性方表现为色盲；</a:t>
            </a:r>
          </a:p>
          <a:p>
            <a:r>
              <a:rPr lang="zh-CN" altLang="en-US" sz="4800"/>
              <a:t>而在男性，由于</a:t>
            </a:r>
            <a:r>
              <a:rPr lang="en-US" altLang="zh-CN" sz="4800"/>
              <a:t>Y</a:t>
            </a:r>
            <a:r>
              <a:rPr lang="zh-CN" altLang="en-US" sz="4800"/>
              <a:t>染色体上没有它的等位基因，所以，只要有一个色盲基因（</a:t>
            </a:r>
            <a:r>
              <a:rPr lang="en-US" altLang="zh-CN" sz="4800">
                <a:solidFill>
                  <a:srgbClr val="FF0000"/>
                </a:solidFill>
              </a:rPr>
              <a:t>X</a:t>
            </a:r>
            <a:r>
              <a:rPr lang="en-US" altLang="zh-CN" sz="4800" baseline="30000">
                <a:solidFill>
                  <a:srgbClr val="FF0000"/>
                </a:solidFill>
              </a:rPr>
              <a:t>b</a:t>
            </a:r>
            <a:r>
              <a:rPr lang="zh-CN" altLang="en-US" sz="4800">
                <a:solidFill>
                  <a:srgbClr val="FF0000"/>
                </a:solidFill>
              </a:rPr>
              <a:t>），男性就会表现出色盲</a:t>
            </a:r>
            <a:r>
              <a:rPr lang="zh-CN" altLang="en-US" sz="4800"/>
              <a:t>。</a:t>
            </a:r>
          </a:p>
        </p:txBody>
      </p:sp>
    </p:spTree>
  </p:cSld>
  <p:clrMapOvr>
    <a:masterClrMapping/>
  </p:clrMapOvr>
  <p:transition spd="slow">
    <p:wheel spokes="8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4" descr="道尔顿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850" y="836613"/>
            <a:ext cx="3887788" cy="4953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10243" name="Text Box 5"/>
          <p:cNvSpPr txBox="1">
            <a:spLocks noChangeArrowheads="1"/>
          </p:cNvSpPr>
          <p:nvPr/>
        </p:nvSpPr>
        <p:spPr bwMode="auto">
          <a:xfrm>
            <a:off x="323850" y="6021388"/>
            <a:ext cx="40671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>
                <a:latin typeface="华文中宋"/>
                <a:ea typeface="华文中宋"/>
                <a:cs typeface="华文中宋"/>
              </a:rPr>
              <a:t>J.Dalton  1766-1844</a:t>
            </a:r>
          </a:p>
        </p:txBody>
      </p:sp>
      <p:sp>
        <p:nvSpPr>
          <p:cNvPr id="10244" name="Rectangle 6"/>
          <p:cNvSpPr>
            <a:spLocks noChangeArrowheads="1"/>
          </p:cNvSpPr>
          <p:nvPr/>
        </p:nvSpPr>
        <p:spPr bwMode="auto">
          <a:xfrm>
            <a:off x="468313" y="0"/>
            <a:ext cx="7189787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zh-CN" altLang="en-US" sz="4400">
                <a:solidFill>
                  <a:srgbClr val="6600FF"/>
                </a:solidFill>
                <a:latin typeface="Arial Narrow" pitchFamily="34" charset="0"/>
                <a:ea typeface="华文新魏" pitchFamily="2" charset="-122"/>
              </a:rPr>
              <a:t>色盲症的发现</a:t>
            </a:r>
          </a:p>
        </p:txBody>
      </p:sp>
      <p:sp>
        <p:nvSpPr>
          <p:cNvPr id="10245" name="Text Box 7"/>
          <p:cNvSpPr txBox="1">
            <a:spLocks noChangeArrowheads="1"/>
          </p:cNvSpPr>
          <p:nvPr/>
        </p:nvSpPr>
        <p:spPr bwMode="auto">
          <a:xfrm>
            <a:off x="4572000" y="836613"/>
            <a:ext cx="3960813" cy="2528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200">
                <a:solidFill>
                  <a:srgbClr val="3333CC"/>
                </a:solidFill>
                <a:ea typeface="华文中宋"/>
                <a:cs typeface="华文中宋"/>
              </a:rPr>
              <a:t>道尔顿是第一个发现色盲症的人，也是第一个被发现的色盲症患者，色盲症也叫</a:t>
            </a:r>
            <a:r>
              <a:rPr lang="zh-CN" altLang="en-US" sz="3200">
                <a:solidFill>
                  <a:srgbClr val="FF0000"/>
                </a:solidFill>
                <a:ea typeface="华文中宋"/>
                <a:cs typeface="华文中宋"/>
              </a:rPr>
              <a:t>道尔顿症</a:t>
            </a:r>
          </a:p>
        </p:txBody>
      </p:sp>
      <p:sp>
        <p:nvSpPr>
          <p:cNvPr id="10246" name="Text Box 8"/>
          <p:cNvSpPr txBox="1">
            <a:spLocks noChangeArrowheads="1"/>
          </p:cNvSpPr>
          <p:nvPr/>
        </p:nvSpPr>
        <p:spPr bwMode="auto">
          <a:xfrm>
            <a:off x="4357688" y="3500438"/>
            <a:ext cx="4678362" cy="2862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4400">
                <a:ea typeface="华文中宋"/>
                <a:cs typeface="华文中宋"/>
              </a:rPr>
              <a:t>研究人类遗传病，不可以做遗传学实验，我们只能通过</a:t>
            </a:r>
            <a:r>
              <a:rPr lang="zh-CN" altLang="en-US" sz="4800">
                <a:solidFill>
                  <a:srgbClr val="FF0000"/>
                </a:solidFill>
                <a:ea typeface="华文中宋"/>
                <a:cs typeface="华文中宋"/>
              </a:rPr>
              <a:t>家系图</a:t>
            </a:r>
            <a:r>
              <a:rPr lang="zh-CN" altLang="en-US" sz="4400">
                <a:ea typeface="华文中宋"/>
                <a:cs typeface="华文中宋"/>
              </a:rPr>
              <a:t>来分析　</a:t>
            </a:r>
          </a:p>
        </p:txBody>
      </p:sp>
    </p:spTree>
  </p:cSld>
  <p:clrMapOvr>
    <a:masterClrMapping/>
  </p:clrMapOvr>
  <p:transition spd="slow">
    <p:wheel spokes="8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66" name="Group 84"/>
          <p:cNvGrpSpPr>
            <a:grpSpLocks/>
          </p:cNvGrpSpPr>
          <p:nvPr/>
        </p:nvGrpSpPr>
        <p:grpSpPr bwMode="auto">
          <a:xfrm>
            <a:off x="179388" y="1125538"/>
            <a:ext cx="8721725" cy="3341687"/>
            <a:chOff x="144" y="346"/>
            <a:chExt cx="5494" cy="2105"/>
          </a:xfrm>
        </p:grpSpPr>
        <p:sp>
          <p:nvSpPr>
            <p:cNvPr id="11278" name="Line 8"/>
            <p:cNvSpPr>
              <a:spLocks noChangeShapeType="1"/>
            </p:cNvSpPr>
            <p:nvPr/>
          </p:nvSpPr>
          <p:spPr bwMode="auto">
            <a:xfrm>
              <a:off x="2400" y="960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79" name="Line 9"/>
            <p:cNvSpPr>
              <a:spLocks noChangeShapeType="1"/>
            </p:cNvSpPr>
            <p:nvPr/>
          </p:nvSpPr>
          <p:spPr bwMode="auto">
            <a:xfrm>
              <a:off x="4560" y="960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80" name="Rectangle 10"/>
            <p:cNvSpPr>
              <a:spLocks noChangeArrowheads="1"/>
            </p:cNvSpPr>
            <p:nvPr/>
          </p:nvSpPr>
          <p:spPr bwMode="auto">
            <a:xfrm>
              <a:off x="2256" y="384"/>
              <a:ext cx="240" cy="24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281" name="Oval 11"/>
            <p:cNvSpPr>
              <a:spLocks noChangeArrowheads="1"/>
            </p:cNvSpPr>
            <p:nvPr/>
          </p:nvSpPr>
          <p:spPr bwMode="auto">
            <a:xfrm>
              <a:off x="4176" y="432"/>
              <a:ext cx="240" cy="240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282" name="Rectangle 12"/>
            <p:cNvSpPr>
              <a:spLocks noChangeArrowheads="1"/>
            </p:cNvSpPr>
            <p:nvPr/>
          </p:nvSpPr>
          <p:spPr bwMode="auto">
            <a:xfrm>
              <a:off x="2304" y="1104"/>
              <a:ext cx="240" cy="240"/>
            </a:xfrm>
            <a:prstGeom prst="rect">
              <a:avLst/>
            </a:prstGeom>
            <a:solidFill>
              <a:srgbClr val="FFFFFF"/>
            </a:solidFill>
            <a:ln w="222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283" name="Oval 13"/>
            <p:cNvSpPr>
              <a:spLocks noChangeArrowheads="1"/>
            </p:cNvSpPr>
            <p:nvPr/>
          </p:nvSpPr>
          <p:spPr bwMode="auto">
            <a:xfrm>
              <a:off x="4464" y="1104"/>
              <a:ext cx="240" cy="240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284" name="Oval 14"/>
            <p:cNvSpPr>
              <a:spLocks noChangeArrowheads="1"/>
            </p:cNvSpPr>
            <p:nvPr/>
          </p:nvSpPr>
          <p:spPr bwMode="auto">
            <a:xfrm>
              <a:off x="3120" y="1104"/>
              <a:ext cx="240" cy="240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285" name="Rectangle 15"/>
            <p:cNvSpPr>
              <a:spLocks noChangeArrowheads="1"/>
            </p:cNvSpPr>
            <p:nvPr/>
          </p:nvSpPr>
          <p:spPr bwMode="auto">
            <a:xfrm>
              <a:off x="4992" y="1104"/>
              <a:ext cx="240" cy="240"/>
            </a:xfrm>
            <a:prstGeom prst="rect">
              <a:avLst/>
            </a:prstGeom>
            <a:solidFill>
              <a:schemeClr val="bg1"/>
            </a:solidFill>
            <a:ln w="222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286" name="Text Box 16"/>
            <p:cNvSpPr txBox="1">
              <a:spLocks noChangeArrowheads="1"/>
            </p:cNvSpPr>
            <p:nvPr/>
          </p:nvSpPr>
          <p:spPr bwMode="auto">
            <a:xfrm>
              <a:off x="1824" y="384"/>
              <a:ext cx="336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400">
                  <a:latin typeface="华文中宋"/>
                  <a:ea typeface="华文中宋"/>
                  <a:cs typeface="华文中宋"/>
                </a:rPr>
                <a:t>1</a:t>
              </a:r>
            </a:p>
          </p:txBody>
        </p:sp>
        <p:sp>
          <p:nvSpPr>
            <p:cNvPr id="11287" name="Text Box 17"/>
            <p:cNvSpPr txBox="1">
              <a:spLocks noChangeArrowheads="1"/>
            </p:cNvSpPr>
            <p:nvPr/>
          </p:nvSpPr>
          <p:spPr bwMode="auto">
            <a:xfrm>
              <a:off x="4512" y="432"/>
              <a:ext cx="384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400">
                  <a:latin typeface="华文中宋"/>
                  <a:ea typeface="华文中宋"/>
                  <a:cs typeface="华文中宋"/>
                </a:rPr>
                <a:t>2</a:t>
              </a:r>
            </a:p>
          </p:txBody>
        </p:sp>
        <p:sp>
          <p:nvSpPr>
            <p:cNvPr id="11288" name="Text Box 18"/>
            <p:cNvSpPr txBox="1">
              <a:spLocks noChangeArrowheads="1"/>
            </p:cNvSpPr>
            <p:nvPr/>
          </p:nvSpPr>
          <p:spPr bwMode="auto">
            <a:xfrm>
              <a:off x="4176" y="1104"/>
              <a:ext cx="144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400">
                  <a:latin typeface="华文中宋"/>
                  <a:ea typeface="华文中宋"/>
                  <a:cs typeface="华文中宋"/>
                </a:rPr>
                <a:t>5</a:t>
              </a:r>
            </a:p>
          </p:txBody>
        </p:sp>
        <p:sp>
          <p:nvSpPr>
            <p:cNvPr id="11289" name="Text Box 19"/>
            <p:cNvSpPr txBox="1">
              <a:spLocks noChangeArrowheads="1"/>
            </p:cNvSpPr>
            <p:nvPr/>
          </p:nvSpPr>
          <p:spPr bwMode="auto">
            <a:xfrm>
              <a:off x="2064" y="1071"/>
              <a:ext cx="362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400">
                  <a:latin typeface="华文中宋"/>
                  <a:ea typeface="华文中宋"/>
                  <a:cs typeface="华文中宋"/>
                </a:rPr>
                <a:t>3</a:t>
              </a:r>
            </a:p>
          </p:txBody>
        </p:sp>
        <p:sp>
          <p:nvSpPr>
            <p:cNvPr id="11290" name="Text Box 20"/>
            <p:cNvSpPr txBox="1">
              <a:spLocks noChangeArrowheads="1"/>
            </p:cNvSpPr>
            <p:nvPr/>
          </p:nvSpPr>
          <p:spPr bwMode="auto">
            <a:xfrm>
              <a:off x="3360" y="1104"/>
              <a:ext cx="192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400">
                  <a:latin typeface="华文中宋"/>
                  <a:ea typeface="华文中宋"/>
                  <a:cs typeface="华文中宋"/>
                </a:rPr>
                <a:t>4</a:t>
              </a:r>
            </a:p>
          </p:txBody>
        </p:sp>
        <p:sp>
          <p:nvSpPr>
            <p:cNvPr id="11291" name="Line 21"/>
            <p:cNvSpPr>
              <a:spLocks noChangeShapeType="1"/>
            </p:cNvSpPr>
            <p:nvPr/>
          </p:nvSpPr>
          <p:spPr bwMode="auto">
            <a:xfrm>
              <a:off x="2496" y="528"/>
              <a:ext cx="16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92" name="Line 22"/>
            <p:cNvSpPr>
              <a:spLocks noChangeShapeType="1"/>
            </p:cNvSpPr>
            <p:nvPr/>
          </p:nvSpPr>
          <p:spPr bwMode="auto">
            <a:xfrm>
              <a:off x="3216" y="528"/>
              <a:ext cx="0" cy="4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93" name="Line 23"/>
            <p:cNvSpPr>
              <a:spLocks noChangeShapeType="1"/>
            </p:cNvSpPr>
            <p:nvPr/>
          </p:nvSpPr>
          <p:spPr bwMode="auto">
            <a:xfrm>
              <a:off x="2400" y="960"/>
              <a:ext cx="216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94" name="Line 24"/>
            <p:cNvSpPr>
              <a:spLocks noChangeShapeType="1"/>
            </p:cNvSpPr>
            <p:nvPr/>
          </p:nvSpPr>
          <p:spPr bwMode="auto">
            <a:xfrm>
              <a:off x="4848" y="1248"/>
              <a:ext cx="0" cy="52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95" name="Rectangle 25"/>
            <p:cNvSpPr>
              <a:spLocks noChangeArrowheads="1"/>
            </p:cNvSpPr>
            <p:nvPr/>
          </p:nvSpPr>
          <p:spPr bwMode="auto">
            <a:xfrm>
              <a:off x="3648" y="1920"/>
              <a:ext cx="240" cy="24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296" name="Rectangle 26"/>
            <p:cNvSpPr>
              <a:spLocks noChangeArrowheads="1"/>
            </p:cNvSpPr>
            <p:nvPr/>
          </p:nvSpPr>
          <p:spPr bwMode="auto">
            <a:xfrm>
              <a:off x="5328" y="1920"/>
              <a:ext cx="240" cy="24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297" name="Oval 27"/>
            <p:cNvSpPr>
              <a:spLocks noChangeArrowheads="1"/>
            </p:cNvSpPr>
            <p:nvPr/>
          </p:nvSpPr>
          <p:spPr bwMode="auto">
            <a:xfrm>
              <a:off x="4992" y="1920"/>
              <a:ext cx="240" cy="240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298" name="Oval 28"/>
            <p:cNvSpPr>
              <a:spLocks noChangeArrowheads="1"/>
            </p:cNvSpPr>
            <p:nvPr/>
          </p:nvSpPr>
          <p:spPr bwMode="auto">
            <a:xfrm>
              <a:off x="4656" y="1920"/>
              <a:ext cx="240" cy="240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299" name="Text Box 29"/>
            <p:cNvSpPr txBox="1">
              <a:spLocks noChangeArrowheads="1"/>
            </p:cNvSpPr>
            <p:nvPr/>
          </p:nvSpPr>
          <p:spPr bwMode="auto">
            <a:xfrm>
              <a:off x="3651" y="2115"/>
              <a:ext cx="336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400">
                  <a:latin typeface="华文中宋"/>
                  <a:ea typeface="华文中宋"/>
                  <a:cs typeface="华文中宋"/>
                </a:rPr>
                <a:t>7</a:t>
              </a:r>
            </a:p>
          </p:txBody>
        </p:sp>
        <p:sp>
          <p:nvSpPr>
            <p:cNvPr id="11300" name="Text Box 30"/>
            <p:cNvSpPr txBox="1">
              <a:spLocks noChangeArrowheads="1"/>
            </p:cNvSpPr>
            <p:nvPr/>
          </p:nvSpPr>
          <p:spPr bwMode="auto">
            <a:xfrm>
              <a:off x="3984" y="2112"/>
              <a:ext cx="192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400">
                  <a:latin typeface="华文中宋"/>
                  <a:ea typeface="华文中宋"/>
                  <a:cs typeface="华文中宋"/>
                </a:rPr>
                <a:t>8</a:t>
              </a:r>
            </a:p>
          </p:txBody>
        </p:sp>
        <p:sp>
          <p:nvSpPr>
            <p:cNvPr id="11301" name="Text Box 31"/>
            <p:cNvSpPr txBox="1">
              <a:spLocks noChangeArrowheads="1"/>
            </p:cNvSpPr>
            <p:nvPr/>
          </p:nvSpPr>
          <p:spPr bwMode="auto">
            <a:xfrm>
              <a:off x="4332" y="2115"/>
              <a:ext cx="317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400">
                  <a:latin typeface="华文中宋"/>
                  <a:ea typeface="华文中宋"/>
                  <a:cs typeface="华文中宋"/>
                </a:rPr>
                <a:t>9</a:t>
              </a:r>
            </a:p>
          </p:txBody>
        </p:sp>
        <p:sp>
          <p:nvSpPr>
            <p:cNvPr id="11302" name="Text Box 32"/>
            <p:cNvSpPr txBox="1">
              <a:spLocks noChangeArrowheads="1"/>
            </p:cNvSpPr>
            <p:nvPr/>
          </p:nvSpPr>
          <p:spPr bwMode="auto">
            <a:xfrm>
              <a:off x="5232" y="1056"/>
              <a:ext cx="192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400">
                  <a:latin typeface="华文中宋"/>
                  <a:ea typeface="华文中宋"/>
                  <a:cs typeface="华文中宋"/>
                </a:rPr>
                <a:t>6</a:t>
              </a:r>
            </a:p>
          </p:txBody>
        </p:sp>
        <p:sp>
          <p:nvSpPr>
            <p:cNvPr id="11303" name="Text Box 33"/>
            <p:cNvSpPr txBox="1">
              <a:spLocks noChangeArrowheads="1"/>
            </p:cNvSpPr>
            <p:nvPr/>
          </p:nvSpPr>
          <p:spPr bwMode="auto">
            <a:xfrm>
              <a:off x="4604" y="2115"/>
              <a:ext cx="404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400">
                  <a:latin typeface="华文中宋"/>
                  <a:ea typeface="华文中宋"/>
                  <a:cs typeface="华文中宋"/>
                </a:rPr>
                <a:t>10</a:t>
              </a:r>
            </a:p>
          </p:txBody>
        </p:sp>
        <p:sp>
          <p:nvSpPr>
            <p:cNvPr id="11304" name="Line 34"/>
            <p:cNvSpPr>
              <a:spLocks noChangeShapeType="1"/>
            </p:cNvSpPr>
            <p:nvPr/>
          </p:nvSpPr>
          <p:spPr bwMode="auto">
            <a:xfrm>
              <a:off x="3744" y="1776"/>
              <a:ext cx="172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05" name="Line 35"/>
            <p:cNvSpPr>
              <a:spLocks noChangeShapeType="1"/>
            </p:cNvSpPr>
            <p:nvPr/>
          </p:nvSpPr>
          <p:spPr bwMode="auto">
            <a:xfrm>
              <a:off x="4464" y="1776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06" name="Line 36"/>
            <p:cNvSpPr>
              <a:spLocks noChangeShapeType="1"/>
            </p:cNvSpPr>
            <p:nvPr/>
          </p:nvSpPr>
          <p:spPr bwMode="auto">
            <a:xfrm>
              <a:off x="4800" y="1776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07" name="Line 37"/>
            <p:cNvSpPr>
              <a:spLocks noChangeShapeType="1"/>
            </p:cNvSpPr>
            <p:nvPr/>
          </p:nvSpPr>
          <p:spPr bwMode="auto">
            <a:xfrm>
              <a:off x="5088" y="1776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08" name="Line 38"/>
            <p:cNvSpPr>
              <a:spLocks noChangeShapeType="1"/>
            </p:cNvSpPr>
            <p:nvPr/>
          </p:nvSpPr>
          <p:spPr bwMode="auto">
            <a:xfrm>
              <a:off x="5472" y="1776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09" name="Line 39"/>
            <p:cNvSpPr>
              <a:spLocks noChangeShapeType="1"/>
            </p:cNvSpPr>
            <p:nvPr/>
          </p:nvSpPr>
          <p:spPr bwMode="auto">
            <a:xfrm>
              <a:off x="4704" y="1248"/>
              <a:ext cx="28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1310" name="Rectangle 40"/>
            <p:cNvSpPr>
              <a:spLocks noChangeArrowheads="1"/>
            </p:cNvSpPr>
            <p:nvPr/>
          </p:nvSpPr>
          <p:spPr bwMode="auto">
            <a:xfrm>
              <a:off x="204" y="346"/>
              <a:ext cx="308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2400">
                  <a:latin typeface="华文中宋"/>
                  <a:ea typeface="华文中宋"/>
                  <a:cs typeface="华文中宋"/>
                </a:rPr>
                <a:t>Ⅰ</a:t>
              </a:r>
            </a:p>
          </p:txBody>
        </p:sp>
        <p:sp>
          <p:nvSpPr>
            <p:cNvPr id="11311" name="Rectangle 41"/>
            <p:cNvSpPr>
              <a:spLocks noChangeArrowheads="1"/>
            </p:cNvSpPr>
            <p:nvPr/>
          </p:nvSpPr>
          <p:spPr bwMode="auto">
            <a:xfrm>
              <a:off x="204" y="1071"/>
              <a:ext cx="308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400">
                  <a:latin typeface="华文中宋"/>
                  <a:ea typeface="华文中宋"/>
                  <a:cs typeface="华文中宋"/>
                </a:rPr>
                <a:t>Ⅱ</a:t>
              </a:r>
            </a:p>
          </p:txBody>
        </p:sp>
        <p:sp>
          <p:nvSpPr>
            <p:cNvPr id="11312" name="Rectangle 42"/>
            <p:cNvSpPr>
              <a:spLocks noChangeArrowheads="1"/>
            </p:cNvSpPr>
            <p:nvPr/>
          </p:nvSpPr>
          <p:spPr bwMode="auto">
            <a:xfrm>
              <a:off x="144" y="1779"/>
              <a:ext cx="369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400">
                  <a:latin typeface="华文中宋"/>
                  <a:ea typeface="华文中宋"/>
                  <a:cs typeface="华文中宋"/>
                </a:rPr>
                <a:t> Ⅲ</a:t>
              </a:r>
            </a:p>
          </p:txBody>
        </p:sp>
        <p:sp>
          <p:nvSpPr>
            <p:cNvPr id="11313" name="Line 43"/>
            <p:cNvSpPr>
              <a:spLocks noChangeShapeType="1"/>
            </p:cNvSpPr>
            <p:nvPr/>
          </p:nvSpPr>
          <p:spPr bwMode="auto">
            <a:xfrm flipH="1">
              <a:off x="1584" y="960"/>
              <a:ext cx="81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14" name="Line 44"/>
            <p:cNvSpPr>
              <a:spLocks noChangeShapeType="1"/>
            </p:cNvSpPr>
            <p:nvPr/>
          </p:nvSpPr>
          <p:spPr bwMode="auto">
            <a:xfrm>
              <a:off x="1584" y="960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15" name="Rectangle 45"/>
            <p:cNvSpPr>
              <a:spLocks noChangeArrowheads="1"/>
            </p:cNvSpPr>
            <p:nvPr/>
          </p:nvSpPr>
          <p:spPr bwMode="auto">
            <a:xfrm>
              <a:off x="1440" y="1104"/>
              <a:ext cx="240" cy="240"/>
            </a:xfrm>
            <a:prstGeom prst="rect">
              <a:avLst/>
            </a:prstGeom>
            <a:solidFill>
              <a:srgbClr val="FFFFFF"/>
            </a:solidFill>
            <a:ln w="222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316" name="Rectangle 46"/>
            <p:cNvSpPr>
              <a:spLocks noChangeArrowheads="1"/>
            </p:cNvSpPr>
            <p:nvPr/>
          </p:nvSpPr>
          <p:spPr bwMode="auto">
            <a:xfrm>
              <a:off x="1680" y="1059"/>
              <a:ext cx="235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2400">
                  <a:latin typeface="华文中宋"/>
                  <a:ea typeface="华文中宋"/>
                  <a:cs typeface="华文中宋"/>
                </a:rPr>
                <a:t>2</a:t>
              </a:r>
            </a:p>
          </p:txBody>
        </p:sp>
        <p:sp>
          <p:nvSpPr>
            <p:cNvPr id="11317" name="Line 47"/>
            <p:cNvSpPr>
              <a:spLocks noChangeShapeType="1"/>
            </p:cNvSpPr>
            <p:nvPr/>
          </p:nvSpPr>
          <p:spPr bwMode="auto">
            <a:xfrm flipH="1">
              <a:off x="1056" y="1200"/>
              <a:ext cx="38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18" name="Line 48"/>
            <p:cNvSpPr>
              <a:spLocks noChangeShapeType="1"/>
            </p:cNvSpPr>
            <p:nvPr/>
          </p:nvSpPr>
          <p:spPr bwMode="auto">
            <a:xfrm>
              <a:off x="1248" y="1200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19" name="Oval 49"/>
            <p:cNvSpPr>
              <a:spLocks noChangeArrowheads="1"/>
            </p:cNvSpPr>
            <p:nvPr/>
          </p:nvSpPr>
          <p:spPr bwMode="auto">
            <a:xfrm>
              <a:off x="816" y="1104"/>
              <a:ext cx="240" cy="240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320" name="Oval 50"/>
            <p:cNvSpPr>
              <a:spLocks noChangeArrowheads="1"/>
            </p:cNvSpPr>
            <p:nvPr/>
          </p:nvSpPr>
          <p:spPr bwMode="auto">
            <a:xfrm>
              <a:off x="4320" y="1920"/>
              <a:ext cx="240" cy="240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321" name="Line 51"/>
            <p:cNvSpPr>
              <a:spLocks noChangeShapeType="1"/>
            </p:cNvSpPr>
            <p:nvPr/>
          </p:nvSpPr>
          <p:spPr bwMode="auto">
            <a:xfrm>
              <a:off x="3744" y="1776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22" name="Rectangle 52"/>
            <p:cNvSpPr>
              <a:spLocks noChangeArrowheads="1"/>
            </p:cNvSpPr>
            <p:nvPr/>
          </p:nvSpPr>
          <p:spPr bwMode="auto">
            <a:xfrm>
              <a:off x="3984" y="1920"/>
              <a:ext cx="240" cy="240"/>
            </a:xfrm>
            <a:prstGeom prst="rect">
              <a:avLst/>
            </a:prstGeom>
            <a:solidFill>
              <a:schemeClr val="bg1"/>
            </a:solidFill>
            <a:ln w="222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323" name="Line 53"/>
            <p:cNvSpPr>
              <a:spLocks noChangeShapeType="1"/>
            </p:cNvSpPr>
            <p:nvPr/>
          </p:nvSpPr>
          <p:spPr bwMode="auto">
            <a:xfrm>
              <a:off x="4080" y="1776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24" name="Line 54"/>
            <p:cNvSpPr>
              <a:spLocks noChangeShapeType="1"/>
            </p:cNvSpPr>
            <p:nvPr/>
          </p:nvSpPr>
          <p:spPr bwMode="auto">
            <a:xfrm>
              <a:off x="2544" y="1200"/>
              <a:ext cx="57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25" name="Line 55"/>
            <p:cNvSpPr>
              <a:spLocks noChangeShapeType="1"/>
            </p:cNvSpPr>
            <p:nvPr/>
          </p:nvSpPr>
          <p:spPr bwMode="auto">
            <a:xfrm>
              <a:off x="2832" y="1200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26" name="Line 56"/>
            <p:cNvSpPr>
              <a:spLocks noChangeShapeType="1"/>
            </p:cNvSpPr>
            <p:nvPr/>
          </p:nvSpPr>
          <p:spPr bwMode="auto">
            <a:xfrm>
              <a:off x="2256" y="1776"/>
              <a:ext cx="105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27" name="Line 57"/>
            <p:cNvSpPr>
              <a:spLocks noChangeShapeType="1"/>
            </p:cNvSpPr>
            <p:nvPr/>
          </p:nvSpPr>
          <p:spPr bwMode="auto">
            <a:xfrm>
              <a:off x="2256" y="1776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28" name="Line 58"/>
            <p:cNvSpPr>
              <a:spLocks noChangeShapeType="1"/>
            </p:cNvSpPr>
            <p:nvPr/>
          </p:nvSpPr>
          <p:spPr bwMode="auto">
            <a:xfrm>
              <a:off x="3312" y="1776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29" name="Rectangle 59"/>
            <p:cNvSpPr>
              <a:spLocks noChangeArrowheads="1"/>
            </p:cNvSpPr>
            <p:nvPr/>
          </p:nvSpPr>
          <p:spPr bwMode="auto">
            <a:xfrm>
              <a:off x="3168" y="1920"/>
              <a:ext cx="240" cy="24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330" name="Rectangle 60"/>
            <p:cNvSpPr>
              <a:spLocks noChangeArrowheads="1"/>
            </p:cNvSpPr>
            <p:nvPr/>
          </p:nvSpPr>
          <p:spPr bwMode="auto">
            <a:xfrm>
              <a:off x="2160" y="1920"/>
              <a:ext cx="240" cy="240"/>
            </a:xfrm>
            <a:prstGeom prst="rect">
              <a:avLst/>
            </a:prstGeom>
            <a:solidFill>
              <a:srgbClr val="FFFFFF"/>
            </a:solidFill>
            <a:ln w="222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331" name="Line 61"/>
            <p:cNvSpPr>
              <a:spLocks noChangeShapeType="1"/>
            </p:cNvSpPr>
            <p:nvPr/>
          </p:nvSpPr>
          <p:spPr bwMode="auto">
            <a:xfrm>
              <a:off x="768" y="1776"/>
              <a:ext cx="115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32" name="Oval 62"/>
            <p:cNvSpPr>
              <a:spLocks noChangeArrowheads="1"/>
            </p:cNvSpPr>
            <p:nvPr/>
          </p:nvSpPr>
          <p:spPr bwMode="auto">
            <a:xfrm>
              <a:off x="672" y="1920"/>
              <a:ext cx="240" cy="240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333" name="Oval 63"/>
            <p:cNvSpPr>
              <a:spLocks noChangeArrowheads="1"/>
            </p:cNvSpPr>
            <p:nvPr/>
          </p:nvSpPr>
          <p:spPr bwMode="auto">
            <a:xfrm>
              <a:off x="1440" y="1920"/>
              <a:ext cx="240" cy="240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334" name="Oval 64"/>
            <p:cNvSpPr>
              <a:spLocks noChangeArrowheads="1"/>
            </p:cNvSpPr>
            <p:nvPr/>
          </p:nvSpPr>
          <p:spPr bwMode="auto">
            <a:xfrm>
              <a:off x="1776" y="1920"/>
              <a:ext cx="240" cy="240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335" name="Rectangle 65"/>
            <p:cNvSpPr>
              <a:spLocks noChangeArrowheads="1"/>
            </p:cNvSpPr>
            <p:nvPr/>
          </p:nvSpPr>
          <p:spPr bwMode="auto">
            <a:xfrm>
              <a:off x="1008" y="1920"/>
              <a:ext cx="240" cy="240"/>
            </a:xfrm>
            <a:prstGeom prst="rect">
              <a:avLst/>
            </a:prstGeom>
            <a:solidFill>
              <a:srgbClr val="FFFFFF"/>
            </a:solidFill>
            <a:ln w="222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336" name="Line 66"/>
            <p:cNvSpPr>
              <a:spLocks noChangeShapeType="1"/>
            </p:cNvSpPr>
            <p:nvPr/>
          </p:nvSpPr>
          <p:spPr bwMode="auto">
            <a:xfrm>
              <a:off x="1584" y="1776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37" name="Line 67"/>
            <p:cNvSpPr>
              <a:spLocks noChangeShapeType="1"/>
            </p:cNvSpPr>
            <p:nvPr/>
          </p:nvSpPr>
          <p:spPr bwMode="auto">
            <a:xfrm>
              <a:off x="1152" y="1776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38" name="Line 68"/>
            <p:cNvSpPr>
              <a:spLocks noChangeShapeType="1"/>
            </p:cNvSpPr>
            <p:nvPr/>
          </p:nvSpPr>
          <p:spPr bwMode="auto">
            <a:xfrm>
              <a:off x="768" y="1776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39" name="Line 69"/>
            <p:cNvSpPr>
              <a:spLocks noChangeShapeType="1"/>
            </p:cNvSpPr>
            <p:nvPr/>
          </p:nvSpPr>
          <p:spPr bwMode="auto">
            <a:xfrm>
              <a:off x="1920" y="1776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40" name="Rectangle 70"/>
            <p:cNvSpPr>
              <a:spLocks noChangeArrowheads="1"/>
            </p:cNvSpPr>
            <p:nvPr/>
          </p:nvSpPr>
          <p:spPr bwMode="auto">
            <a:xfrm>
              <a:off x="576" y="1059"/>
              <a:ext cx="235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2400">
                  <a:latin typeface="华文中宋"/>
                  <a:ea typeface="华文中宋"/>
                  <a:cs typeface="华文中宋"/>
                </a:rPr>
                <a:t>1</a:t>
              </a:r>
            </a:p>
          </p:txBody>
        </p:sp>
        <p:sp>
          <p:nvSpPr>
            <p:cNvPr id="11341" name="Rectangle 71"/>
            <p:cNvSpPr>
              <a:spLocks noChangeArrowheads="1"/>
            </p:cNvSpPr>
            <p:nvPr/>
          </p:nvSpPr>
          <p:spPr bwMode="auto">
            <a:xfrm>
              <a:off x="657" y="2160"/>
              <a:ext cx="235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2400">
                  <a:latin typeface="华文中宋"/>
                  <a:ea typeface="华文中宋"/>
                  <a:cs typeface="华文中宋"/>
                </a:rPr>
                <a:t>1</a:t>
              </a:r>
            </a:p>
          </p:txBody>
        </p:sp>
        <p:sp>
          <p:nvSpPr>
            <p:cNvPr id="11342" name="Rectangle 72"/>
            <p:cNvSpPr>
              <a:spLocks noChangeArrowheads="1"/>
            </p:cNvSpPr>
            <p:nvPr/>
          </p:nvSpPr>
          <p:spPr bwMode="auto">
            <a:xfrm>
              <a:off x="2156" y="2163"/>
              <a:ext cx="308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zh-CN" altLang="en-US" sz="2400">
                  <a:latin typeface="华文中宋"/>
                  <a:ea typeface="华文中宋"/>
                  <a:cs typeface="华文中宋"/>
                </a:rPr>
                <a:t>５</a:t>
              </a:r>
            </a:p>
          </p:txBody>
        </p:sp>
        <p:sp>
          <p:nvSpPr>
            <p:cNvPr id="11343" name="Rectangle 73"/>
            <p:cNvSpPr>
              <a:spLocks noChangeArrowheads="1"/>
            </p:cNvSpPr>
            <p:nvPr/>
          </p:nvSpPr>
          <p:spPr bwMode="auto">
            <a:xfrm>
              <a:off x="1772" y="2163"/>
              <a:ext cx="308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zh-CN" altLang="en-US" sz="2400">
                  <a:latin typeface="华文中宋"/>
                  <a:ea typeface="华文中宋"/>
                  <a:cs typeface="华文中宋"/>
                </a:rPr>
                <a:t>４</a:t>
              </a:r>
            </a:p>
          </p:txBody>
        </p:sp>
        <p:sp>
          <p:nvSpPr>
            <p:cNvPr id="11344" name="Rectangle 74"/>
            <p:cNvSpPr>
              <a:spLocks noChangeArrowheads="1"/>
            </p:cNvSpPr>
            <p:nvPr/>
          </p:nvSpPr>
          <p:spPr bwMode="auto">
            <a:xfrm>
              <a:off x="1383" y="2160"/>
              <a:ext cx="308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zh-CN" altLang="en-US" sz="2400">
                  <a:latin typeface="华文中宋"/>
                  <a:ea typeface="华文中宋"/>
                  <a:cs typeface="华文中宋"/>
                </a:rPr>
                <a:t>３</a:t>
              </a:r>
            </a:p>
          </p:txBody>
        </p:sp>
        <p:sp>
          <p:nvSpPr>
            <p:cNvPr id="11345" name="Rectangle 75"/>
            <p:cNvSpPr>
              <a:spLocks noChangeArrowheads="1"/>
            </p:cNvSpPr>
            <p:nvPr/>
          </p:nvSpPr>
          <p:spPr bwMode="auto">
            <a:xfrm>
              <a:off x="975" y="2160"/>
              <a:ext cx="308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zh-CN" altLang="en-US" sz="2400">
                  <a:latin typeface="华文中宋"/>
                  <a:ea typeface="华文中宋"/>
                  <a:cs typeface="华文中宋"/>
                </a:rPr>
                <a:t>２</a:t>
              </a:r>
            </a:p>
          </p:txBody>
        </p:sp>
        <p:sp>
          <p:nvSpPr>
            <p:cNvPr id="11346" name="Rectangle 76"/>
            <p:cNvSpPr>
              <a:spLocks noChangeArrowheads="1"/>
            </p:cNvSpPr>
            <p:nvPr/>
          </p:nvSpPr>
          <p:spPr bwMode="auto">
            <a:xfrm>
              <a:off x="3216" y="2115"/>
              <a:ext cx="235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2400">
                  <a:latin typeface="华文中宋"/>
                  <a:ea typeface="华文中宋"/>
                  <a:cs typeface="华文中宋"/>
                </a:rPr>
                <a:t>6</a:t>
              </a:r>
            </a:p>
          </p:txBody>
        </p:sp>
        <p:sp>
          <p:nvSpPr>
            <p:cNvPr id="11347" name="Rectangle 77"/>
            <p:cNvSpPr>
              <a:spLocks noChangeArrowheads="1"/>
            </p:cNvSpPr>
            <p:nvPr/>
          </p:nvSpPr>
          <p:spPr bwMode="auto">
            <a:xfrm>
              <a:off x="4944" y="2124"/>
              <a:ext cx="354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2400">
                  <a:latin typeface="华文中宋"/>
                  <a:ea typeface="华文中宋"/>
                  <a:cs typeface="华文中宋"/>
                </a:rPr>
                <a:t>11</a:t>
              </a:r>
            </a:p>
          </p:txBody>
        </p:sp>
        <p:sp>
          <p:nvSpPr>
            <p:cNvPr id="11348" name="Rectangle 78"/>
            <p:cNvSpPr>
              <a:spLocks noChangeArrowheads="1"/>
            </p:cNvSpPr>
            <p:nvPr/>
          </p:nvSpPr>
          <p:spPr bwMode="auto">
            <a:xfrm>
              <a:off x="5284" y="2115"/>
              <a:ext cx="354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2400">
                  <a:latin typeface="华文中宋"/>
                  <a:ea typeface="华文中宋"/>
                  <a:cs typeface="华文中宋"/>
                </a:rPr>
                <a:t>12</a:t>
              </a:r>
            </a:p>
          </p:txBody>
        </p:sp>
      </p:grpSp>
      <p:grpSp>
        <p:nvGrpSpPr>
          <p:cNvPr id="11267" name="Group 85"/>
          <p:cNvGrpSpPr>
            <a:grpSpLocks/>
          </p:cNvGrpSpPr>
          <p:nvPr/>
        </p:nvGrpSpPr>
        <p:grpSpPr bwMode="auto">
          <a:xfrm>
            <a:off x="396875" y="4797425"/>
            <a:ext cx="8516938" cy="1455738"/>
            <a:chOff x="250" y="3022"/>
            <a:chExt cx="5365" cy="917"/>
          </a:xfrm>
        </p:grpSpPr>
        <p:grpSp>
          <p:nvGrpSpPr>
            <p:cNvPr id="11269" name="Group 82"/>
            <p:cNvGrpSpPr>
              <a:grpSpLocks/>
            </p:cNvGrpSpPr>
            <p:nvPr/>
          </p:nvGrpSpPr>
          <p:grpSpPr bwMode="auto">
            <a:xfrm>
              <a:off x="2747" y="3067"/>
              <a:ext cx="736" cy="243"/>
              <a:chOff x="2792" y="2840"/>
              <a:chExt cx="736" cy="243"/>
            </a:xfrm>
          </p:grpSpPr>
          <p:sp>
            <p:nvSpPr>
              <p:cNvPr id="11276" name="Rectangle 2"/>
              <p:cNvSpPr>
                <a:spLocks noChangeArrowheads="1"/>
              </p:cNvSpPr>
              <p:nvPr/>
            </p:nvSpPr>
            <p:spPr bwMode="auto">
              <a:xfrm>
                <a:off x="2792" y="2843"/>
                <a:ext cx="240" cy="240"/>
              </a:xfrm>
              <a:prstGeom prst="rect">
                <a:avLst/>
              </a:prstGeom>
              <a:solidFill>
                <a:schemeClr val="bg1"/>
              </a:solidFill>
              <a:ln w="222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277" name="Oval 3"/>
              <p:cNvSpPr>
                <a:spLocks noChangeArrowheads="1"/>
              </p:cNvSpPr>
              <p:nvPr/>
            </p:nvSpPr>
            <p:spPr bwMode="auto">
              <a:xfrm>
                <a:off x="3288" y="2840"/>
                <a:ext cx="240" cy="240"/>
              </a:xfrm>
              <a:prstGeom prst="ellipse">
                <a:avLst/>
              </a:prstGeom>
              <a:solidFill>
                <a:schemeClr val="bg1"/>
              </a:solidFill>
              <a:ln w="222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11270" name="Group 81"/>
            <p:cNvGrpSpPr>
              <a:grpSpLocks/>
            </p:cNvGrpSpPr>
            <p:nvPr/>
          </p:nvGrpSpPr>
          <p:grpSpPr bwMode="auto">
            <a:xfrm>
              <a:off x="2744" y="3657"/>
              <a:ext cx="739" cy="240"/>
              <a:chOff x="2789" y="3430"/>
              <a:chExt cx="739" cy="240"/>
            </a:xfrm>
          </p:grpSpPr>
          <p:sp>
            <p:nvSpPr>
              <p:cNvPr id="11274" name="Rectangle 4"/>
              <p:cNvSpPr>
                <a:spLocks noChangeArrowheads="1"/>
              </p:cNvSpPr>
              <p:nvPr/>
            </p:nvSpPr>
            <p:spPr bwMode="auto">
              <a:xfrm>
                <a:off x="2789" y="3430"/>
                <a:ext cx="240" cy="240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275" name="Oval 5"/>
              <p:cNvSpPr>
                <a:spLocks noChangeArrowheads="1"/>
              </p:cNvSpPr>
              <p:nvPr/>
            </p:nvSpPr>
            <p:spPr bwMode="auto">
              <a:xfrm>
                <a:off x="3288" y="3430"/>
                <a:ext cx="240" cy="240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11271" name="Text Box 6"/>
            <p:cNvSpPr txBox="1">
              <a:spLocks noChangeArrowheads="1"/>
            </p:cNvSpPr>
            <p:nvPr/>
          </p:nvSpPr>
          <p:spPr bwMode="auto">
            <a:xfrm>
              <a:off x="3606" y="3022"/>
              <a:ext cx="2009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>
                  <a:latin typeface="TFArdent"/>
                  <a:ea typeface="华文中宋"/>
                  <a:cs typeface="华文中宋"/>
                </a:rPr>
                <a:t>色觉正常男女</a:t>
              </a:r>
            </a:p>
          </p:txBody>
        </p:sp>
        <p:sp>
          <p:nvSpPr>
            <p:cNvPr id="11272" name="Text Box 7"/>
            <p:cNvSpPr txBox="1">
              <a:spLocks noChangeArrowheads="1"/>
            </p:cNvSpPr>
            <p:nvPr/>
          </p:nvSpPr>
          <p:spPr bwMode="auto">
            <a:xfrm>
              <a:off x="3606" y="3612"/>
              <a:ext cx="1948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>
                  <a:ea typeface="华文中宋"/>
                  <a:cs typeface="华文中宋"/>
                </a:rPr>
                <a:t>红绿色盲男女</a:t>
              </a:r>
            </a:p>
          </p:txBody>
        </p:sp>
        <p:sp>
          <p:nvSpPr>
            <p:cNvPr id="11273" name="Rectangle 80"/>
            <p:cNvSpPr>
              <a:spLocks noChangeArrowheads="1"/>
            </p:cNvSpPr>
            <p:nvPr/>
          </p:nvSpPr>
          <p:spPr bwMode="auto">
            <a:xfrm>
              <a:off x="250" y="3022"/>
              <a:ext cx="2132" cy="8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zh-CN" altLang="en-US">
                  <a:latin typeface="华文中宋"/>
                  <a:ea typeface="华文中宋"/>
                  <a:cs typeface="华文中宋"/>
                </a:rPr>
                <a:t>罗马数字表示代</a:t>
              </a:r>
            </a:p>
            <a:p>
              <a:endParaRPr lang="zh-CN" altLang="en-US">
                <a:latin typeface="华文中宋"/>
                <a:ea typeface="华文中宋"/>
                <a:cs typeface="华文中宋"/>
              </a:endParaRPr>
            </a:p>
            <a:p>
              <a:r>
                <a:rPr lang="zh-CN" altLang="en-US">
                  <a:latin typeface="华文中宋"/>
                  <a:ea typeface="华文中宋"/>
                  <a:cs typeface="华文中宋"/>
                </a:rPr>
                <a:t>阿拉伯数字表示个体</a:t>
              </a:r>
            </a:p>
          </p:txBody>
        </p:sp>
      </p:grpSp>
      <p:sp>
        <p:nvSpPr>
          <p:cNvPr id="13395" name="Text Box 83"/>
          <p:cNvSpPr txBox="1">
            <a:spLocks noChangeArrowheads="1"/>
          </p:cNvSpPr>
          <p:nvPr/>
        </p:nvSpPr>
        <p:spPr bwMode="auto">
          <a:xfrm>
            <a:off x="395288" y="260350"/>
            <a:ext cx="8424862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zh-CN" altLang="en-US" sz="4400">
                <a:effectLst>
                  <a:outerShdw blurRad="38100" dist="38100" dir="2700000" algn="tl">
                    <a:srgbClr val="C0C0C0"/>
                  </a:outerShdw>
                </a:effectLst>
                <a:latin typeface="华文新魏" pitchFamily="2" charset="-122"/>
                <a:ea typeface="华文新魏" pitchFamily="2" charset="-122"/>
              </a:rPr>
              <a:t>一、</a:t>
            </a:r>
            <a:r>
              <a:rPr lang="zh-CN" altLang="en-US" sz="4400">
                <a:latin typeface="华文新魏" pitchFamily="2" charset="-122"/>
                <a:ea typeface="华文新魏" pitchFamily="2" charset="-122"/>
              </a:rPr>
              <a:t>红绿色盲病</a:t>
            </a:r>
            <a:r>
              <a:rPr lang="zh-CN" altLang="en-US" sz="4400">
                <a:effectLst>
                  <a:outerShdw blurRad="38100" dist="38100" dir="2700000" algn="tl">
                    <a:srgbClr val="C0C0C0"/>
                  </a:outerShdw>
                </a:effectLst>
                <a:latin typeface="华文新魏" pitchFamily="2" charset="-122"/>
                <a:ea typeface="华文新魏" pitchFamily="2" charset="-122"/>
              </a:rPr>
              <a:t>的遗传分析</a:t>
            </a:r>
            <a:endParaRPr lang="zh-CN" altLang="en-US" sz="4400">
              <a:solidFill>
                <a:srgbClr val="0000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华文新魏" pitchFamily="2" charset="-122"/>
              <a:ea typeface="华文新魏" pitchFamily="2" charset="-122"/>
            </a:endParaRPr>
          </a:p>
        </p:txBody>
      </p:sp>
    </p:spTree>
  </p:cSld>
  <p:clrMapOvr>
    <a:masterClrMapping/>
  </p:clrMapOvr>
  <p:transition spd="slow">
    <p:wheel spokes="8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默认设计模板">
  <a:themeElements>
    <a:clrScheme name="默认设计模板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经典">
      <a:maj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Times New Roman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顶峰">
      <a:fillStyleLst>
        <a:solidFill>
          <a:schemeClr val="phClr"/>
        </a:solidFill>
        <a:gradFill rotWithShape="1">
          <a:gsLst>
            <a:gs pos="20000">
              <a:schemeClr val="phClr">
                <a:tint val="9000"/>
              </a:schemeClr>
            </a:gs>
            <a:gs pos="100000">
              <a:schemeClr val="phClr">
                <a:tint val="70000"/>
                <a:satMod val="100000"/>
              </a:schemeClr>
            </a:gs>
          </a:gsLst>
          <a:path path="circle">
            <a:fillToRect l="-15000" t="-15000" r="115000" b="115000"/>
          </a:path>
        </a:gradFill>
        <a:gradFill rotWithShape="1">
          <a:gsLst>
            <a:gs pos="0">
              <a:schemeClr val="phClr">
                <a:shade val="60000"/>
              </a:schemeClr>
            </a:gs>
            <a:gs pos="33000">
              <a:schemeClr val="phClr">
                <a:tint val="86500"/>
              </a:schemeClr>
            </a:gs>
            <a:gs pos="46750">
              <a:schemeClr val="phClr">
                <a:tint val="71000"/>
                <a:satMod val="112000"/>
              </a:schemeClr>
            </a:gs>
            <a:gs pos="53000">
              <a:schemeClr val="phClr">
                <a:tint val="71000"/>
                <a:satMod val="112000"/>
              </a:schemeClr>
            </a:gs>
            <a:gs pos="68000">
              <a:schemeClr val="phClr">
                <a:tint val="86000"/>
              </a:schemeClr>
            </a:gs>
            <a:gs pos="100000">
              <a:schemeClr val="phClr">
                <a:shade val="60000"/>
              </a:schemeClr>
            </a:gs>
          </a:gsLst>
          <a:lin ang="8350000" scaled="1"/>
        </a:gradFill>
      </a:fillStyleLst>
      <a:lnStyleLst>
        <a:ln w="9525" cap="flat" cmpd="sng" algn="ctr">
          <a:solidFill>
            <a:schemeClr val="phClr">
              <a:shade val="48000"/>
              <a:satMod val="11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130000" dist="101600" dir="2700000" algn="tl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100000"/>
            </a:lightRig>
          </a:scene3d>
          <a:sp3d>
            <a:bevelT w="508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宋体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3155</TotalTime>
  <Words>1268</Words>
  <Application>Microsoft Office PowerPoint</Application>
  <PresentationFormat>全屏显示(4:3)</PresentationFormat>
  <Paragraphs>301</Paragraphs>
  <Slides>40</Slides>
  <Notes>0</Notes>
  <HiddenSlides>0</HiddenSlides>
  <MMClips>0</MMClips>
  <ScaleCrop>false</ScaleCrop>
  <HeadingPairs>
    <vt:vector size="6" baseType="variant"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40</vt:i4>
      </vt:variant>
    </vt:vector>
  </HeadingPairs>
  <TitlesOfParts>
    <vt:vector size="42" baseType="lpstr">
      <vt:lpstr>默认设计模板</vt:lpstr>
      <vt:lpstr>位图图像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判断遗传病的口决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szsy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zzm</dc:creator>
  <cp:lastModifiedBy>USER</cp:lastModifiedBy>
  <cp:revision>159</cp:revision>
  <dcterms:created xsi:type="dcterms:W3CDTF">2002-03-20T02:32:55Z</dcterms:created>
  <dcterms:modified xsi:type="dcterms:W3CDTF">2015-04-01T23:48:42Z</dcterms:modified>
</cp:coreProperties>
</file>